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31"/>
  </p:notesMasterIdLst>
  <p:handoutMasterIdLst>
    <p:handoutMasterId r:id="rId32"/>
  </p:handoutMasterIdLst>
  <p:sldIdLst>
    <p:sldId id="257" r:id="rId3"/>
    <p:sldId id="280" r:id="rId4"/>
    <p:sldId id="277" r:id="rId5"/>
    <p:sldId id="272" r:id="rId6"/>
    <p:sldId id="258" r:id="rId7"/>
    <p:sldId id="281" r:id="rId8"/>
    <p:sldId id="282" r:id="rId9"/>
    <p:sldId id="283" r:id="rId10"/>
    <p:sldId id="284" r:id="rId11"/>
    <p:sldId id="285" r:id="rId12"/>
    <p:sldId id="286" r:id="rId13"/>
    <p:sldId id="287" r:id="rId14"/>
    <p:sldId id="290" r:id="rId15"/>
    <p:sldId id="291" r:id="rId16"/>
    <p:sldId id="300" r:id="rId17"/>
    <p:sldId id="292" r:id="rId18"/>
    <p:sldId id="293" r:id="rId19"/>
    <p:sldId id="294" r:id="rId20"/>
    <p:sldId id="295" r:id="rId21"/>
    <p:sldId id="296" r:id="rId22"/>
    <p:sldId id="297" r:id="rId23"/>
    <p:sldId id="298" r:id="rId24"/>
    <p:sldId id="303" r:id="rId25"/>
    <p:sldId id="307" r:id="rId26"/>
    <p:sldId id="309" r:id="rId27"/>
    <p:sldId id="269" r:id="rId28"/>
    <p:sldId id="305" r:id="rId29"/>
    <p:sldId id="301" r:id="rId30"/>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9881" autoAdjust="0"/>
  </p:normalViewPr>
  <p:slideViewPr>
    <p:cSldViewPr>
      <p:cViewPr varScale="1">
        <p:scale>
          <a:sx n="106" d="100"/>
          <a:sy n="106" d="100"/>
        </p:scale>
        <p:origin x="-108" y="-222"/>
      </p:cViewPr>
      <p:guideLst>
        <p:guide orient="horz" pos="2160"/>
        <p:guide pos="3839"/>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A5A207F-0F91-42F2-96D0-049C6003623B}" type="datetimeFigureOut">
              <a:rPr lang="en-US"/>
              <a:pPr/>
              <a:t>9/26/2013</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C567D4A-04CB-4EDF-8FB1-342A02FC8EC5}" type="slidenum">
              <a:rPr/>
              <a:pPr/>
              <a:t>‹#›</a:t>
            </a:fld>
            <a:endParaRPr/>
          </a:p>
        </p:txBody>
      </p:sp>
    </p:spTree>
    <p:extLst>
      <p:ext uri="{BB962C8B-B14F-4D97-AF65-F5344CB8AC3E}">
        <p14:creationId xmlns="" xmlns:p14="http://schemas.microsoft.com/office/powerpoint/2010/main" val="1580125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CC13F5-F2B1-464B-BE8F-27ABFBD2FBDE}" type="datetimeFigureOut">
              <a:rPr lang="en-US"/>
              <a:pPr/>
              <a:t>9/26/2013</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61351F-DBB1-4664-ADA9-83BC7CB8848D}" type="slidenum">
              <a:rPr/>
              <a:pPr/>
              <a:t>‹#›</a:t>
            </a:fld>
            <a:endParaRPr/>
          </a:p>
        </p:txBody>
      </p:sp>
    </p:spTree>
    <p:extLst>
      <p:ext uri="{BB962C8B-B14F-4D97-AF65-F5344CB8AC3E}">
        <p14:creationId xmlns="" xmlns:p14="http://schemas.microsoft.com/office/powerpoint/2010/main" val="3642362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93814" y="990600"/>
            <a:ext cx="8458200" cy="3200400"/>
          </a:xfrm>
        </p:spPr>
        <p:txBody>
          <a:bodyPr>
            <a:normAutofit/>
          </a:bodyPr>
          <a:lstStyle>
            <a:lvl1pPr>
              <a:defRPr sz="6000"/>
            </a:lvl1pPr>
          </a:lstStyle>
          <a:p>
            <a:r>
              <a:rPr lang="en-US" smtClean="0"/>
              <a:t>Click to edit Master title style</a:t>
            </a:r>
            <a:endParaRPr/>
          </a:p>
        </p:txBody>
      </p:sp>
      <p:sp>
        <p:nvSpPr>
          <p:cNvPr id="3" name="Subtitle 2"/>
          <p:cNvSpPr>
            <a:spLocks noGrp="1"/>
          </p:cNvSpPr>
          <p:nvPr>
            <p:ph type="subTitle" idx="1"/>
          </p:nvPr>
        </p:nvSpPr>
        <p:spPr>
          <a:xfrm>
            <a:off x="1293813" y="4267200"/>
            <a:ext cx="8458200" cy="13716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3CD9712D-992A-4AB1-A5C2-575F75921AA2}" type="datetimeFigureOut">
              <a:rPr lang="en-US"/>
              <a:pPr/>
              <a:t>9/26/2013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1FEFA0A-2F20-4B60-98C6-5FFDA469AA1C}" type="slidenum">
              <a:rPr/>
              <a:pPr/>
              <a:t>‹#›</a:t>
            </a:fld>
            <a:endParaRPr/>
          </a:p>
        </p:txBody>
      </p:sp>
    </p:spTree>
    <p:extLst>
      <p:ext uri="{BB962C8B-B14F-4D97-AF65-F5344CB8AC3E}">
        <p14:creationId xmlns="" xmlns:p14="http://schemas.microsoft.com/office/powerpoint/2010/main" val="241353811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xmlns="">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600200">
              <a:defRPr/>
            </a:lvl6pPr>
            <a:lvl7pPr marL="1874520">
              <a:defRPr/>
            </a:lvl7pPr>
            <a:lvl8pPr marL="2148840">
              <a:defRPr/>
            </a:lvl8pPr>
            <a:lvl9pPr marL="242316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3CD9712D-992A-4AB1-A5C2-575F75921AA2}" type="datetimeFigureOut">
              <a:rPr lang="en-US"/>
              <a:pPr/>
              <a:t>9/26/2013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1FEFA0A-2F20-4B60-98C6-5FFDA469AA1C}" type="slidenum">
              <a:rPr/>
              <a:pPr/>
              <a:t>‹#›</a:t>
            </a:fld>
            <a:endParaRPr/>
          </a:p>
        </p:txBody>
      </p:sp>
    </p:spTree>
    <p:extLst>
      <p:ext uri="{BB962C8B-B14F-4D97-AF65-F5344CB8AC3E}">
        <p14:creationId xmlns="" xmlns:p14="http://schemas.microsoft.com/office/powerpoint/2010/main" val="285757570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2014" y="381000"/>
            <a:ext cx="1904998" cy="57912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293814" y="381000"/>
            <a:ext cx="8305800" cy="5791200"/>
          </a:xfrm>
        </p:spPr>
        <p:txBody>
          <a:bodyPr vert="eaVert"/>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3CD9712D-992A-4AB1-A5C2-575F75921AA2}" type="datetimeFigureOut">
              <a:rPr lang="en-US"/>
              <a:pPr/>
              <a:t>9/26/2013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1FEFA0A-2F20-4B60-98C6-5FFDA469AA1C}" type="slidenum">
              <a:rPr/>
              <a:pPr/>
              <a:t>‹#›</a:t>
            </a:fld>
            <a:endParaRPr/>
          </a:p>
        </p:txBody>
      </p:sp>
    </p:spTree>
    <p:extLst>
      <p:ext uri="{BB962C8B-B14F-4D97-AF65-F5344CB8AC3E}">
        <p14:creationId xmlns="" xmlns:p14="http://schemas.microsoft.com/office/powerpoint/2010/main" val="213226487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3CD9712D-992A-4AB1-A5C2-575F75921AA2}" type="datetimeFigureOut">
              <a:rPr lang="en-US"/>
              <a:pPr/>
              <a:t>9/26/2013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1FEFA0A-2F20-4B60-98C6-5FFDA469AA1C}" type="slidenum">
              <a:rPr/>
              <a:pPr/>
              <a:t>‹#›</a:t>
            </a:fld>
            <a:endParaRPr/>
          </a:p>
        </p:txBody>
      </p:sp>
    </p:spTree>
    <p:extLst>
      <p:ext uri="{BB962C8B-B14F-4D97-AF65-F5344CB8AC3E}">
        <p14:creationId xmlns="" xmlns:p14="http://schemas.microsoft.com/office/powerpoint/2010/main" val="159476888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3813" y="2057400"/>
            <a:ext cx="8458201" cy="2666999"/>
          </a:xfrm>
        </p:spPr>
        <p:txBody>
          <a:bodyPr anchor="b">
            <a:normAutofit/>
          </a:bodyPr>
          <a:lstStyle>
            <a:lvl1pPr algn="l">
              <a:defRPr sz="4800" b="0" i="0" cap="none" baseline="0"/>
            </a:lvl1pPr>
          </a:lstStyle>
          <a:p>
            <a:r>
              <a:rPr lang="en-US" smtClean="0"/>
              <a:t>Click to edit Master title style</a:t>
            </a:r>
            <a:endParaRPr/>
          </a:p>
        </p:txBody>
      </p:sp>
      <p:sp>
        <p:nvSpPr>
          <p:cNvPr id="3" name="Text Placeholder 2"/>
          <p:cNvSpPr>
            <a:spLocks noGrp="1"/>
          </p:cNvSpPr>
          <p:nvPr>
            <p:ph type="body" idx="1"/>
          </p:nvPr>
        </p:nvSpPr>
        <p:spPr>
          <a:xfrm>
            <a:off x="1293813" y="4876800"/>
            <a:ext cx="8458201"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D9712D-992A-4AB1-A5C2-575F75921AA2}" type="datetimeFigureOut">
              <a:rPr lang="en-US"/>
              <a:pPr/>
              <a:t>9/26/2013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1FEFA0A-2F20-4B60-98C6-5FFDA469AA1C}" type="slidenum">
              <a:rPr/>
              <a:pPr/>
              <a:t>‹#›</a:t>
            </a:fld>
            <a:endParaRPr/>
          </a:p>
        </p:txBody>
      </p:sp>
    </p:spTree>
    <p:extLst>
      <p:ext uri="{BB962C8B-B14F-4D97-AF65-F5344CB8AC3E}">
        <p14:creationId xmlns="" xmlns:p14="http://schemas.microsoft.com/office/powerpoint/2010/main" val="337862013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293812" y="1676400"/>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02035" y="1676401"/>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3CD9712D-992A-4AB1-A5C2-575F75921AA2}" type="datetimeFigureOut">
              <a:rPr lang="en-US"/>
              <a:pPr/>
              <a:t>9/26/2013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1FEFA0A-2F20-4B60-98C6-5FFDA469AA1C}" type="slidenum">
              <a:rPr/>
              <a:pPr/>
              <a:t>‹#›</a:t>
            </a:fld>
            <a:endParaRPr/>
          </a:p>
        </p:txBody>
      </p:sp>
    </p:spTree>
    <p:extLst>
      <p:ext uri="{BB962C8B-B14F-4D97-AF65-F5344CB8AC3E}">
        <p14:creationId xmlns="" xmlns:p14="http://schemas.microsoft.com/office/powerpoint/2010/main" val="310746212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293813" y="1676399"/>
            <a:ext cx="4701142"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3813" y="2516457"/>
            <a:ext cx="4701142"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191754" y="1676399"/>
            <a:ext cx="4703259"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4" y="2516457"/>
            <a:ext cx="4703259"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3CD9712D-992A-4AB1-A5C2-575F75921AA2}" type="datetimeFigureOut">
              <a:rPr lang="en-US"/>
              <a:pPr/>
              <a:t>9/26/2013</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81FEFA0A-2F20-4B60-98C6-5FFDA469AA1C}" type="slidenum">
              <a:rPr/>
              <a:pPr/>
              <a:t>‹#›</a:t>
            </a:fld>
            <a:endParaRPr/>
          </a:p>
        </p:txBody>
      </p:sp>
    </p:spTree>
    <p:extLst>
      <p:ext uri="{BB962C8B-B14F-4D97-AF65-F5344CB8AC3E}">
        <p14:creationId xmlns="" xmlns:p14="http://schemas.microsoft.com/office/powerpoint/2010/main" val="168855271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3CD9712D-992A-4AB1-A5C2-575F75921AA2}" type="datetimeFigureOut">
              <a:rPr lang="en-US"/>
              <a:pPr/>
              <a:t>9/26/2013</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81FEFA0A-2F20-4B60-98C6-5FFDA469AA1C}" type="slidenum">
              <a:rPr/>
              <a:pPr/>
              <a:t>‹#›</a:t>
            </a:fld>
            <a:endParaRPr/>
          </a:p>
        </p:txBody>
      </p:sp>
    </p:spTree>
    <p:extLst>
      <p:ext uri="{BB962C8B-B14F-4D97-AF65-F5344CB8AC3E}">
        <p14:creationId xmlns="" xmlns:p14="http://schemas.microsoft.com/office/powerpoint/2010/main" val="326159579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D9712D-992A-4AB1-A5C2-575F75921AA2}" type="datetimeFigureOut">
              <a:rPr lang="en-US"/>
              <a:pPr/>
              <a:t>9/26/2013</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81FEFA0A-2F20-4B60-98C6-5FFDA469AA1C}" type="slidenum">
              <a:rPr/>
              <a:pPr/>
              <a:t>‹#›</a:t>
            </a:fld>
            <a:endParaRPr/>
          </a:p>
        </p:txBody>
      </p:sp>
    </p:spTree>
    <p:extLst>
      <p:ext uri="{BB962C8B-B14F-4D97-AF65-F5344CB8AC3E}">
        <p14:creationId xmlns="" xmlns:p14="http://schemas.microsoft.com/office/powerpoint/2010/main" val="74339945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1" y="1676400"/>
            <a:ext cx="3810000" cy="2438400"/>
          </a:xfrm>
        </p:spPr>
        <p:txBody>
          <a:bodyPr anchor="b">
            <a:normAutofit/>
          </a:bodyPr>
          <a:lstStyle>
            <a:lvl1pPr algn="l">
              <a:defRPr sz="3200" b="0"/>
            </a:lvl1pPr>
          </a:lstStyle>
          <a:p>
            <a:r>
              <a:rPr lang="en-US" smtClean="0"/>
              <a:t>Click to edit Master title style</a:t>
            </a:r>
            <a:endParaRPr/>
          </a:p>
        </p:txBody>
      </p:sp>
      <p:sp>
        <p:nvSpPr>
          <p:cNvPr id="3" name="Content Placeholder 2"/>
          <p:cNvSpPr>
            <a:spLocks noGrp="1"/>
          </p:cNvSpPr>
          <p:nvPr>
            <p:ph idx="1"/>
          </p:nvPr>
        </p:nvSpPr>
        <p:spPr>
          <a:xfrm>
            <a:off x="1293813" y="685800"/>
            <a:ext cx="61722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770811"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D9712D-992A-4AB1-A5C2-575F75921AA2}" type="datetimeFigureOut">
              <a:rPr lang="en-US"/>
              <a:pPr/>
              <a:t>9/26/2013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1FEFA0A-2F20-4B60-98C6-5FFDA469AA1C}" type="slidenum">
              <a:rPr/>
              <a:pPr/>
              <a:t>‹#›</a:t>
            </a:fld>
            <a:endParaRPr/>
          </a:p>
        </p:txBody>
      </p:sp>
    </p:spTree>
    <p:extLst>
      <p:ext uri="{BB962C8B-B14F-4D97-AF65-F5344CB8AC3E}">
        <p14:creationId xmlns="" xmlns:p14="http://schemas.microsoft.com/office/powerpoint/2010/main" val="82885856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2" y="1676400"/>
            <a:ext cx="3810000" cy="2438400"/>
          </a:xfrm>
        </p:spPr>
        <p:txBody>
          <a:bodyPr anchor="b">
            <a:noAutofit/>
          </a:bodyPr>
          <a:lstStyle>
            <a:lvl1pPr algn="l">
              <a:defRPr sz="3200" b="0"/>
            </a:lvl1pPr>
          </a:lstStyle>
          <a:p>
            <a:r>
              <a:rPr lang="en-US" smtClean="0"/>
              <a:t>Click to edit Master title style</a:t>
            </a:r>
            <a:endParaRPr/>
          </a:p>
        </p:txBody>
      </p:sp>
      <p:sp>
        <p:nvSpPr>
          <p:cNvPr id="3" name="Picture Placeholder 2"/>
          <p:cNvSpPr>
            <a:spLocks noGrp="1"/>
          </p:cNvSpPr>
          <p:nvPr>
            <p:ph type="pic" idx="1"/>
          </p:nvPr>
        </p:nvSpPr>
        <p:spPr>
          <a:xfrm>
            <a:off x="1522412" y="0"/>
            <a:ext cx="5943601" cy="6858000"/>
          </a:xfrm>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770812"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p14="http://schemas.microsoft.com/office/powerpoint/2010/main" val="383949036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836614" y="0"/>
            <a:ext cx="11352212" cy="6858000"/>
          </a:xfrm>
          <a:prstGeom prst="rect">
            <a:avLst/>
          </a:prstGeom>
          <a:gradFill>
            <a:gsLst>
              <a:gs pos="0">
                <a:schemeClr val="bg1">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1293813" y="381000"/>
            <a:ext cx="9601200" cy="1143000"/>
          </a:xfrm>
          <a:prstGeom prst="rect">
            <a:avLst/>
          </a:prstGeom>
        </p:spPr>
        <p:txBody>
          <a:bodyPr vert="horz" lIns="91440" tIns="45720" rIns="91440" bIns="45720"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1293813" y="1676400"/>
            <a:ext cx="9601200" cy="4495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1271781" y="6356351"/>
            <a:ext cx="2844059" cy="365125"/>
          </a:xfrm>
          <a:prstGeom prst="rect">
            <a:avLst/>
          </a:prstGeom>
        </p:spPr>
        <p:txBody>
          <a:bodyPr vert="horz" lIns="91440" tIns="45720" rIns="91440" bIns="45720" rtlCol="0" anchor="ctr"/>
          <a:lstStyle>
            <a:lvl1pPr algn="l">
              <a:defRPr sz="900">
                <a:solidFill>
                  <a:schemeClr val="tx1">
                    <a:lumMod val="90000"/>
                    <a:lumOff val="10000"/>
                  </a:schemeClr>
                </a:solidFill>
              </a:defRPr>
            </a:lvl1pPr>
          </a:lstStyle>
          <a:p>
            <a:fld id="{3CD9712D-992A-4AB1-A5C2-575F75921AA2}" type="datetimeFigureOut">
              <a:rPr lang="en-US"/>
              <a:pPr/>
              <a:t>9/26/2013</a:t>
            </a:fld>
            <a:endParaRPr/>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900">
                <a:solidFill>
                  <a:schemeClr val="tx1">
                    <a:lumMod val="90000"/>
                    <a:lumOff val="10000"/>
                  </a:schemeClr>
                </a:solidFill>
              </a:defRPr>
            </a:lvl1pPr>
          </a:lstStyle>
          <a:p>
            <a:endParaRPr/>
          </a:p>
        </p:txBody>
      </p:sp>
      <p:sp>
        <p:nvSpPr>
          <p:cNvPr id="6" name="Slide Number Placeholder 5"/>
          <p:cNvSpPr>
            <a:spLocks noGrp="1"/>
          </p:cNvSpPr>
          <p:nvPr>
            <p:ph type="sldNum" sz="quarter" idx="4"/>
          </p:nvPr>
        </p:nvSpPr>
        <p:spPr>
          <a:xfrm>
            <a:off x="8051225" y="6356351"/>
            <a:ext cx="2844059" cy="365125"/>
          </a:xfrm>
          <a:prstGeom prst="rect">
            <a:avLst/>
          </a:prstGeom>
        </p:spPr>
        <p:txBody>
          <a:bodyPr vert="horz" lIns="91440" tIns="45720" rIns="91440" bIns="45720" rtlCol="0" anchor="ctr"/>
          <a:lstStyle>
            <a:lvl1pPr algn="r">
              <a:defRPr sz="900">
                <a:solidFill>
                  <a:schemeClr val="tx1">
                    <a:lumMod val="90000"/>
                    <a:lumOff val="10000"/>
                  </a:schemeClr>
                </a:solidFill>
              </a:defRPr>
            </a:lvl1pPr>
          </a:lstStyle>
          <a:p>
            <a:fld id="{81FEFA0A-2F20-4B60-98C6-5FFDA469AA1C}" type="slidenum">
              <a:rPr/>
              <a:pPr/>
              <a:t>‹#›</a:t>
            </a:fld>
            <a:endParaRPr/>
          </a:p>
        </p:txBody>
      </p:sp>
    </p:spTree>
    <p:extLst>
      <p:ext uri="{BB962C8B-B14F-4D97-AF65-F5344CB8AC3E}">
        <p14:creationId xmlns="" xmlns:p14="http://schemas.microsoft.com/office/powerpoint/2010/main" val="3528721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mailto:galenhull@gmail.com" TargetMode="External"/><Relationship Id="rId2" Type="http://schemas.openxmlformats.org/officeDocument/2006/relationships/hyperlink" Target="mailto:drwang@wangvisioninstitute.com" TargetMode="External"/><Relationship Id="rId1" Type="http://schemas.openxmlformats.org/officeDocument/2006/relationships/slideLayout" Target="../slideLayouts/slideLayout3.xml"/><Relationship Id="rId4" Type="http://schemas.openxmlformats.org/officeDocument/2006/relationships/hyperlink" Target="mailto:christin@wangvisioninstitute.com"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tennessean.com/article/20130926/BUSINESS01/309260065/Nashville-s-immigrant-entrepreneurs-boosted-by-Ming-Wang-unite-common-good" TargetMode="External"/><Relationship Id="rId2" Type="http://schemas.openxmlformats.org/officeDocument/2006/relationships/hyperlink" Target="mailto:cwilliams1@tennessean.com" TargetMode="External"/><Relationship Id="rId1" Type="http://schemas.openxmlformats.org/officeDocument/2006/relationships/slideLayout" Target="../slideLayouts/slideLayout3.xml"/><Relationship Id="rId4" Type="http://schemas.openxmlformats.org/officeDocument/2006/relationships/hyperlink" Target="mailto:drwang@wangvisioninstitute.com" TargetMode="External"/></Relationships>
</file>

<file path=ppt/slides/_rels/slide21.xml.rels><?xml version="1.0" encoding="UTF-8" standalone="yes"?>
<Relationships xmlns="http://schemas.openxmlformats.org/package/2006/relationships"><Relationship Id="rId2" Type="http://schemas.openxmlformats.org/officeDocument/2006/relationships/hyperlink" Target="http://www.tennessean.com/article/20130926/BUSINESS01/309260065/Nashville-s-immigrant-entrepreneurs-boosted-by-Ming-Wang-unite-common-good"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hyperlink" Target="mailto:cwilliams1@tennessean.com" TargetMode="Externa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3814" y="762000"/>
            <a:ext cx="8458200" cy="2438400"/>
          </a:xfrm>
        </p:spPr>
        <p:txBody>
          <a:bodyPr>
            <a:normAutofit fontScale="90000"/>
          </a:bodyPr>
          <a:lstStyle/>
          <a:p>
            <a:pPr algn="ct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sz="4000" b="1" dirty="0" smtClean="0">
                <a:latin typeface="Arial" pitchFamily="34" charset="0"/>
                <a:ea typeface="Batang" pitchFamily="18" charset="-127"/>
                <a:cs typeface="Arial" pitchFamily="34" charset="0"/>
              </a:rPr>
              <a:t>Immigrant Entrepreneurs: </a:t>
            </a:r>
            <a:br>
              <a:rPr lang="en-US" sz="4000" b="1" dirty="0" smtClean="0">
                <a:latin typeface="Arial" pitchFamily="34" charset="0"/>
                <a:ea typeface="Batang" pitchFamily="18" charset="-127"/>
                <a:cs typeface="Arial" pitchFamily="34" charset="0"/>
              </a:rPr>
            </a:br>
            <a:r>
              <a:rPr lang="en-US" sz="4000" b="1" dirty="0" smtClean="0">
                <a:latin typeface="Arial" pitchFamily="34" charset="0"/>
                <a:ea typeface="Batang" pitchFamily="18" charset="-127"/>
                <a:cs typeface="Arial" pitchFamily="34" charset="0"/>
              </a:rPr>
              <a:t>The Face of the New Nashville</a:t>
            </a:r>
            <a:br>
              <a:rPr lang="en-US" sz="4000" b="1" dirty="0" smtClean="0">
                <a:latin typeface="Arial" pitchFamily="34" charset="0"/>
                <a:ea typeface="Batang" pitchFamily="18" charset="-127"/>
                <a:cs typeface="Arial" pitchFamily="34" charset="0"/>
              </a:rPr>
            </a:br>
            <a:r>
              <a:rPr lang="en-US" sz="4000" dirty="0" smtClean="0">
                <a:latin typeface="Arial" pitchFamily="34" charset="0"/>
                <a:ea typeface="Batang" pitchFamily="18" charset="-127"/>
                <a:cs typeface="Arial" pitchFamily="34" charset="0"/>
              </a:rPr>
              <a:t/>
            </a:r>
            <a:br>
              <a:rPr lang="en-US" sz="4000" dirty="0" smtClean="0">
                <a:latin typeface="Arial" pitchFamily="34" charset="0"/>
                <a:ea typeface="Batang" pitchFamily="18" charset="-127"/>
                <a:cs typeface="Arial" pitchFamily="34" charset="0"/>
              </a:rPr>
            </a:br>
            <a:r>
              <a:rPr lang="en-US" sz="3100" b="1" dirty="0" smtClean="0">
                <a:latin typeface="Arial" pitchFamily="34" charset="0"/>
                <a:ea typeface="Batang" pitchFamily="18" charset="-127"/>
                <a:cs typeface="Arial" pitchFamily="34" charset="0"/>
              </a:rPr>
              <a:t>Galen Spencer Hull</a:t>
            </a:r>
            <a:br>
              <a:rPr lang="en-US" sz="3100" b="1" dirty="0" smtClean="0">
                <a:latin typeface="Arial" pitchFamily="34" charset="0"/>
                <a:ea typeface="Batang" pitchFamily="18" charset="-127"/>
                <a:cs typeface="Arial" pitchFamily="34" charset="0"/>
              </a:rPr>
            </a:br>
            <a:r>
              <a:rPr lang="en-US" sz="1800" b="1" dirty="0" smtClean="0">
                <a:latin typeface="Arial" pitchFamily="34" charset="0"/>
                <a:ea typeface="Batang" pitchFamily="18" charset="-127"/>
                <a:cs typeface="Arial" pitchFamily="34" charset="0"/>
              </a:rPr>
              <a:t>HULL International LLC</a:t>
            </a:r>
            <a:r>
              <a:rPr lang="en-US" sz="3100" dirty="0" smtClean="0">
                <a:latin typeface="Arial" pitchFamily="34" charset="0"/>
                <a:cs typeface="Arial" pitchFamily="34" charset="0"/>
              </a:rPr>
              <a:t/>
            </a:r>
            <a:br>
              <a:rPr lang="en-US" sz="3100" dirty="0" smtClean="0">
                <a:latin typeface="Arial" pitchFamily="34" charset="0"/>
                <a:cs typeface="Arial" pitchFamily="34" charset="0"/>
              </a:rPr>
            </a:br>
            <a:endParaRPr lang="en-US" sz="3100" dirty="0">
              <a:latin typeface="Arial" pitchFamily="34" charset="0"/>
              <a:cs typeface="Arial" pitchFamily="34" charset="0"/>
            </a:endParaRPr>
          </a:p>
        </p:txBody>
      </p:sp>
      <p:sp>
        <p:nvSpPr>
          <p:cNvPr id="3" name="Subtitle 2"/>
          <p:cNvSpPr>
            <a:spLocks noGrp="1"/>
          </p:cNvSpPr>
          <p:nvPr>
            <p:ph type="subTitle" idx="1"/>
          </p:nvPr>
        </p:nvSpPr>
        <p:spPr>
          <a:xfrm>
            <a:off x="1293813" y="3733800"/>
            <a:ext cx="8458200" cy="2209800"/>
          </a:xfrm>
        </p:spPr>
        <p:txBody>
          <a:bodyPr/>
          <a:lstStyle/>
          <a:p>
            <a:pPr algn="ctr"/>
            <a:r>
              <a:rPr lang="en-US" b="1" dirty="0" smtClean="0">
                <a:latin typeface="Arial" pitchFamily="34" charset="0"/>
                <a:ea typeface="Batang" pitchFamily="18" charset="-127"/>
                <a:cs typeface="Arial" pitchFamily="34" charset="0"/>
              </a:rPr>
              <a:t>Presentation at the Inaugural Meeting of the </a:t>
            </a:r>
          </a:p>
          <a:p>
            <a:pPr algn="ctr"/>
            <a:r>
              <a:rPr lang="en-US" b="1" dirty="0" smtClean="0">
                <a:latin typeface="Arial" pitchFamily="34" charset="0"/>
                <a:ea typeface="Batang" pitchFamily="18" charset="-127"/>
                <a:cs typeface="Arial" pitchFamily="34" charset="0"/>
              </a:rPr>
              <a:t/>
            </a:r>
            <a:br>
              <a:rPr lang="en-US" b="1" dirty="0" smtClean="0">
                <a:latin typeface="Arial" pitchFamily="34" charset="0"/>
                <a:ea typeface="Batang" pitchFamily="18" charset="-127"/>
                <a:cs typeface="Arial" pitchFamily="34" charset="0"/>
              </a:rPr>
            </a:br>
            <a:r>
              <a:rPr lang="en-US" b="1" dirty="0" smtClean="0">
                <a:latin typeface="Arial" pitchFamily="34" charset="0"/>
                <a:ea typeface="Batang" pitchFamily="18" charset="-127"/>
                <a:cs typeface="Arial" pitchFamily="34" charset="0"/>
              </a:rPr>
              <a:t>Tennessee Immigrant and Minority Business Group </a:t>
            </a:r>
            <a:br>
              <a:rPr lang="en-US" b="1" dirty="0" smtClean="0">
                <a:latin typeface="Arial" pitchFamily="34" charset="0"/>
                <a:ea typeface="Batang" pitchFamily="18" charset="-127"/>
                <a:cs typeface="Arial" pitchFamily="34" charset="0"/>
              </a:rPr>
            </a:br>
            <a:endParaRPr lang="en-US" b="1" dirty="0" smtClean="0">
              <a:latin typeface="Arial" pitchFamily="34" charset="0"/>
              <a:ea typeface="Batang" pitchFamily="18" charset="-127"/>
              <a:cs typeface="Arial" pitchFamily="34" charset="0"/>
            </a:endParaRPr>
          </a:p>
          <a:p>
            <a:pPr algn="ctr"/>
            <a:r>
              <a:rPr lang="en-US" b="1" dirty="0" smtClean="0">
                <a:latin typeface="Arial" pitchFamily="34" charset="0"/>
                <a:ea typeface="Batang" pitchFamily="18" charset="-127"/>
                <a:cs typeface="Arial" pitchFamily="34" charset="0"/>
              </a:rPr>
              <a:t>September 26, 2013</a:t>
            </a:r>
            <a:endParaRPr lang="en-US" b="1" dirty="0">
              <a:latin typeface="Arial" pitchFamily="34" charset="0"/>
              <a:ea typeface="Batang" pitchFamily="18" charset="-127"/>
              <a:cs typeface="Arial" pitchFamily="34" charset="0"/>
            </a:endParaRPr>
          </a:p>
        </p:txBody>
      </p:sp>
    </p:spTree>
    <p:extLst>
      <p:ext uri="{BB962C8B-B14F-4D97-AF65-F5344CB8AC3E}">
        <p14:creationId xmlns="" xmlns:p14="http://schemas.microsoft.com/office/powerpoint/2010/main" val="319817698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457201"/>
            <a:ext cx="9220199" cy="380999"/>
          </a:xfrm>
        </p:spPr>
        <p:txBody>
          <a:bodyPr>
            <a:normAutofit/>
          </a:bodyPr>
          <a:lstStyle/>
          <a:p>
            <a:pPr algn="r"/>
            <a:r>
              <a:rPr lang="en-US" sz="1200" b="1" dirty="0" smtClean="0">
                <a:latin typeface="Arial" pitchFamily="34" charset="0"/>
                <a:ea typeface="Batang" pitchFamily="18" charset="-127"/>
                <a:cs typeface="Arial" pitchFamily="34" charset="0"/>
              </a:rPr>
              <a:t>    Immigrant Entrepreneurs: The Face of the New Nashville</a:t>
            </a:r>
            <a:endParaRPr lang="en-US" sz="1200" dirty="0"/>
          </a:p>
        </p:txBody>
      </p:sp>
      <p:sp>
        <p:nvSpPr>
          <p:cNvPr id="3" name="Text Placeholder 2"/>
          <p:cNvSpPr>
            <a:spLocks noGrp="1"/>
          </p:cNvSpPr>
          <p:nvPr>
            <p:ph type="body" idx="1"/>
          </p:nvPr>
        </p:nvSpPr>
        <p:spPr>
          <a:xfrm>
            <a:off x="1293813" y="990600"/>
            <a:ext cx="9220199" cy="5029200"/>
          </a:xfrm>
        </p:spPr>
        <p:txBody>
          <a:bodyPr>
            <a:normAutofit/>
          </a:bodyPr>
          <a:lstStyle/>
          <a:p>
            <a:pPr algn="ctr"/>
            <a:r>
              <a:rPr lang="en-US" sz="1400" b="1" dirty="0" smtClean="0">
                <a:latin typeface="Arial" pitchFamily="34" charset="0"/>
                <a:cs typeface="Arial" pitchFamily="34" charset="0"/>
              </a:rPr>
              <a:t>Immigrant Businesses in the Nashville Area</a:t>
            </a:r>
          </a:p>
          <a:p>
            <a:endParaRPr lang="en-US" sz="1400" b="1" dirty="0" smtClean="0">
              <a:latin typeface="Arial" pitchFamily="34" charset="0"/>
              <a:cs typeface="Arial" pitchFamily="34" charset="0"/>
            </a:endParaRPr>
          </a:p>
          <a:p>
            <a:r>
              <a:rPr lang="en-US" sz="1400" b="1" dirty="0" smtClean="0">
                <a:latin typeface="Arial" pitchFamily="34" charset="0"/>
                <a:cs typeface="Arial" pitchFamily="34" charset="0"/>
              </a:rPr>
              <a:t>The following concerns of immigrant businesses emerged from the TSU survey:</a:t>
            </a:r>
          </a:p>
          <a:p>
            <a:endParaRPr lang="en-US" sz="1400" b="1" dirty="0" smtClean="0">
              <a:latin typeface="Arial" pitchFamily="34" charset="0"/>
              <a:cs typeface="Arial" pitchFamily="34" charset="0"/>
            </a:endParaRPr>
          </a:p>
          <a:p>
            <a:pPr>
              <a:buFont typeface="Wingdings" pitchFamily="2" charset="2"/>
              <a:buChar char="Ø"/>
            </a:pPr>
            <a:r>
              <a:rPr lang="en-US" sz="1200" b="1" dirty="0" smtClean="0">
                <a:latin typeface="Arial" pitchFamily="34" charset="0"/>
                <a:cs typeface="Arial" pitchFamily="34" charset="0"/>
              </a:rPr>
              <a:t>  Need for English lessons, focused on business operations </a:t>
            </a:r>
          </a:p>
          <a:p>
            <a:pPr>
              <a:buFont typeface="Wingdings" pitchFamily="2" charset="2"/>
              <a:buChar char="Ø"/>
            </a:pPr>
            <a:r>
              <a:rPr lang="en-US" sz="1200" b="1" dirty="0" smtClean="0">
                <a:latin typeface="Arial" pitchFamily="34" charset="0"/>
                <a:cs typeface="Arial" pitchFamily="34" charset="0"/>
              </a:rPr>
              <a:t>  Assistance in financing and business planning </a:t>
            </a:r>
          </a:p>
          <a:p>
            <a:pPr>
              <a:buFont typeface="Wingdings" pitchFamily="2" charset="2"/>
              <a:buChar char="Ø"/>
            </a:pPr>
            <a:r>
              <a:rPr lang="en-US" sz="1200" b="1" dirty="0" smtClean="0">
                <a:latin typeface="Arial" pitchFamily="34" charset="0"/>
                <a:cs typeface="Arial" pitchFamily="34" charset="0"/>
              </a:rPr>
              <a:t>  Assistance with tax preparation and filing</a:t>
            </a:r>
          </a:p>
          <a:p>
            <a:pPr>
              <a:buFont typeface="Wingdings" pitchFamily="2" charset="2"/>
              <a:buChar char="Ø"/>
            </a:pPr>
            <a:r>
              <a:rPr lang="en-US" sz="1200" b="1" dirty="0" smtClean="0">
                <a:latin typeface="Arial" pitchFamily="34" charset="0"/>
                <a:cs typeface="Arial" pitchFamily="34" charset="0"/>
              </a:rPr>
              <a:t>  On-call assistance; services at unconventional times </a:t>
            </a:r>
          </a:p>
          <a:p>
            <a:pPr>
              <a:buFont typeface="Wingdings" pitchFamily="2" charset="2"/>
              <a:buChar char="Ø"/>
            </a:pPr>
            <a:r>
              <a:rPr lang="en-US" sz="1200" b="1" dirty="0" smtClean="0">
                <a:latin typeface="Arial" pitchFamily="34" charset="0"/>
                <a:cs typeface="Arial" pitchFamily="34" charset="0"/>
              </a:rPr>
              <a:t>  Human resource training, technical skill development, supervisory skills</a:t>
            </a:r>
          </a:p>
          <a:p>
            <a:pPr>
              <a:buFont typeface="Wingdings" pitchFamily="2" charset="2"/>
              <a:buChar char="Ø"/>
            </a:pPr>
            <a:r>
              <a:rPr lang="en-US" sz="1200" b="1" dirty="0" smtClean="0">
                <a:latin typeface="Arial" pitchFamily="34" charset="0"/>
                <a:cs typeface="Arial" pitchFamily="34" charset="0"/>
              </a:rPr>
              <a:t>  Networks for material sources, legal assistance, accessing sources of funding </a:t>
            </a:r>
          </a:p>
          <a:p>
            <a:pPr>
              <a:buFont typeface="Wingdings" pitchFamily="2" charset="2"/>
              <a:buChar char="Ø"/>
            </a:pPr>
            <a:r>
              <a:rPr lang="en-US" sz="1200" b="1" dirty="0" smtClean="0">
                <a:latin typeface="Arial" pitchFamily="34" charset="0"/>
                <a:cs typeface="Arial" pitchFamily="34" charset="0"/>
              </a:rPr>
              <a:t>  Services in local immigrant communities </a:t>
            </a:r>
          </a:p>
          <a:p>
            <a:endParaRPr lang="en-US" sz="1200" b="1" dirty="0" smtClean="0">
              <a:latin typeface="Arial" pitchFamily="34" charset="0"/>
              <a:cs typeface="Arial" pitchFamily="34" charset="0"/>
            </a:endParaRPr>
          </a:p>
          <a:p>
            <a:r>
              <a:rPr lang="en-US" sz="1400" b="1" dirty="0" smtClean="0">
                <a:latin typeface="Arial" pitchFamily="34" charset="0"/>
                <a:cs typeface="Arial" pitchFamily="34" charset="0"/>
              </a:rPr>
              <a:t>The following profiles of those surveyed emerged: </a:t>
            </a:r>
          </a:p>
          <a:p>
            <a:endParaRPr lang="en-US" sz="1200" b="1" dirty="0" smtClean="0">
              <a:latin typeface="Arial" pitchFamily="34" charset="0"/>
              <a:cs typeface="Arial" pitchFamily="34" charset="0"/>
            </a:endParaRPr>
          </a:p>
          <a:p>
            <a:pPr>
              <a:buFont typeface="Wingdings" pitchFamily="2" charset="2"/>
              <a:buChar char="Ø"/>
            </a:pPr>
            <a:r>
              <a:rPr lang="en-US" sz="1200" b="1" dirty="0" smtClean="0">
                <a:latin typeface="Arial" pitchFamily="34" charset="0"/>
                <a:cs typeface="Arial" pitchFamily="34" charset="0"/>
              </a:rPr>
              <a:t>  The two main reasons for having migrated to the U.S. were the unfavorable economic conditions and/or political instability in their country of origin. </a:t>
            </a:r>
          </a:p>
          <a:p>
            <a:endParaRPr lang="en-US" sz="1200" b="1" dirty="0" smtClean="0">
              <a:latin typeface="Arial" pitchFamily="34" charset="0"/>
              <a:cs typeface="Arial" pitchFamily="34" charset="0"/>
            </a:endParaRPr>
          </a:p>
          <a:p>
            <a:pPr>
              <a:buFont typeface="Wingdings" pitchFamily="2" charset="2"/>
              <a:buChar char="Ø"/>
            </a:pPr>
            <a:r>
              <a:rPr lang="en-US" sz="1200" b="1" dirty="0" smtClean="0">
                <a:latin typeface="Arial" pitchFamily="34" charset="0"/>
                <a:cs typeface="Arial" pitchFamily="34" charset="0"/>
              </a:rPr>
              <a:t>  Most respondents indicated that they bought the business they now manage, as opposed to creating it themselves. </a:t>
            </a:r>
          </a:p>
          <a:p>
            <a:r>
              <a:rPr lang="en-US" sz="1200" b="1" dirty="0" smtClean="0">
                <a:latin typeface="Arial" pitchFamily="34" charset="0"/>
                <a:cs typeface="Arial" pitchFamily="34" charset="0"/>
              </a:rPr>
              <a:t>Those who started the business themselves began alone and not with partners. </a:t>
            </a:r>
          </a:p>
          <a:p>
            <a:endParaRPr lang="en-US" sz="1200" b="1" dirty="0" smtClean="0">
              <a:latin typeface="Arial" pitchFamily="34" charset="0"/>
              <a:cs typeface="Arial" pitchFamily="34" charset="0"/>
            </a:endParaRPr>
          </a:p>
          <a:p>
            <a:pPr>
              <a:buFont typeface="Wingdings" pitchFamily="2" charset="2"/>
              <a:buChar char="Ø"/>
            </a:pPr>
            <a:r>
              <a:rPr lang="en-US" sz="1200" b="1" dirty="0" smtClean="0">
                <a:latin typeface="Arial" pitchFamily="34" charset="0"/>
                <a:cs typeface="Arial" pitchFamily="34" charset="0"/>
              </a:rPr>
              <a:t>  Most were sole proprietorships, some were partnerships, and a few were incorporated. None indicted that they were franchisees. </a:t>
            </a:r>
          </a:p>
          <a:p>
            <a:endParaRPr lang="en-US" sz="1200" b="1" dirty="0" smtClean="0">
              <a:latin typeface="Arial" pitchFamily="34" charset="0"/>
              <a:cs typeface="Arial" pitchFamily="34" charset="0"/>
            </a:endParaRPr>
          </a:p>
          <a:p>
            <a:pPr>
              <a:buFont typeface="Wingdings" pitchFamily="2" charset="2"/>
              <a:buChar char="Ø"/>
            </a:pPr>
            <a:r>
              <a:rPr lang="en-US" sz="1200" b="1" dirty="0" smtClean="0">
                <a:latin typeface="Arial" pitchFamily="34" charset="0"/>
                <a:cs typeface="Arial" pitchFamily="34" charset="0"/>
              </a:rPr>
              <a:t>  Nearly all of the respondents began their business primarily with personal savings, several using personal credit cards. </a:t>
            </a:r>
          </a:p>
          <a:p>
            <a:endParaRPr lang="en-US" sz="1200" b="1" dirty="0" smtClean="0">
              <a:latin typeface="Arial" pitchFamily="34" charset="0"/>
              <a:cs typeface="Arial" pitchFamily="34" charset="0"/>
            </a:endParaRPr>
          </a:p>
          <a:p>
            <a:pPr>
              <a:buFont typeface="Wingdings" pitchFamily="2" charset="2"/>
              <a:buChar char="Ø"/>
            </a:pPr>
            <a:r>
              <a:rPr lang="en-US" sz="1200" b="1" dirty="0" smtClean="0">
                <a:latin typeface="Arial" pitchFamily="34" charset="0"/>
                <a:cs typeface="Arial" pitchFamily="34" charset="0"/>
              </a:rPr>
              <a:t>  Most of them also indicated that they also relied upon family and friends for financing. </a:t>
            </a:r>
          </a:p>
          <a:p>
            <a:endParaRPr lang="en-US" sz="1200" b="1" dirty="0" smtClean="0">
              <a:latin typeface="Arial" pitchFamily="34" charset="0"/>
              <a:cs typeface="Arial" pitchFamily="34" charset="0"/>
            </a:endParaRPr>
          </a:p>
          <a:p>
            <a:pPr>
              <a:buFont typeface="Wingdings" pitchFamily="2" charset="2"/>
              <a:buChar char="Ø"/>
            </a:pPr>
            <a:r>
              <a:rPr lang="en-US" sz="1200" b="1" dirty="0" smtClean="0">
                <a:latin typeface="Arial" pitchFamily="34" charset="0"/>
                <a:cs typeface="Arial" pitchFamily="34" charset="0"/>
              </a:rPr>
              <a:t>  Very few had benefited from bank financing. </a:t>
            </a:r>
          </a:p>
        </p:txBody>
      </p:sp>
    </p:spTree>
    <p:extLst>
      <p:ext uri="{BB962C8B-B14F-4D97-AF65-F5344CB8AC3E}">
        <p14:creationId xmlns="" xmlns:p14="http://schemas.microsoft.com/office/powerpoint/2010/main" val="373176826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457201"/>
            <a:ext cx="9220199" cy="380999"/>
          </a:xfrm>
        </p:spPr>
        <p:txBody>
          <a:bodyPr>
            <a:normAutofit/>
          </a:bodyPr>
          <a:lstStyle/>
          <a:p>
            <a:pPr algn="r"/>
            <a:r>
              <a:rPr lang="en-US" sz="1200" b="1" dirty="0" smtClean="0">
                <a:latin typeface="Arial" pitchFamily="34" charset="0"/>
                <a:ea typeface="Batang" pitchFamily="18" charset="-127"/>
                <a:cs typeface="Arial" pitchFamily="34" charset="0"/>
              </a:rPr>
              <a:t>    Immigrant Entrepreneurs: The Face of the New Nashville</a:t>
            </a:r>
            <a:endParaRPr lang="en-US" sz="1200" dirty="0"/>
          </a:p>
        </p:txBody>
      </p:sp>
      <p:sp>
        <p:nvSpPr>
          <p:cNvPr id="3" name="Text Placeholder 2"/>
          <p:cNvSpPr>
            <a:spLocks noGrp="1"/>
          </p:cNvSpPr>
          <p:nvPr>
            <p:ph type="body" idx="1"/>
          </p:nvPr>
        </p:nvSpPr>
        <p:spPr>
          <a:xfrm>
            <a:off x="1293813" y="990600"/>
            <a:ext cx="9220199" cy="5029200"/>
          </a:xfrm>
        </p:spPr>
        <p:txBody>
          <a:bodyPr>
            <a:normAutofit/>
          </a:bodyPr>
          <a:lstStyle/>
          <a:p>
            <a:pPr algn="ctr"/>
            <a:r>
              <a:rPr lang="en-US" sz="1400" b="1" dirty="0" smtClean="0">
                <a:latin typeface="Arial" pitchFamily="34" charset="0"/>
                <a:cs typeface="Arial" pitchFamily="34" charset="0"/>
              </a:rPr>
              <a:t>Immigrant Businesses in the Metro Nashville  Area</a:t>
            </a:r>
          </a:p>
          <a:p>
            <a:endParaRPr lang="en-US" sz="1400" dirty="0" smtClean="0"/>
          </a:p>
          <a:p>
            <a:r>
              <a:rPr lang="en-US" sz="1400" b="1" dirty="0" smtClean="0">
                <a:latin typeface="Arial" pitchFamily="34" charset="0"/>
                <a:cs typeface="Arial" pitchFamily="34" charset="0"/>
              </a:rPr>
              <a:t>Secondary Data on Type of Business and Country of Origin</a:t>
            </a:r>
          </a:p>
          <a:p>
            <a:r>
              <a:rPr lang="en-US" sz="1200" b="1" dirty="0" smtClean="0">
                <a:latin typeface="Arial" pitchFamily="34" charset="0"/>
                <a:cs typeface="Arial" pitchFamily="34" charset="0"/>
              </a:rPr>
              <a:t> </a:t>
            </a:r>
          </a:p>
          <a:p>
            <a:pPr>
              <a:buFont typeface="Wingdings" pitchFamily="2" charset="2"/>
              <a:buChar char="Ø"/>
            </a:pPr>
            <a:r>
              <a:rPr lang="en-US" sz="1200" b="1" dirty="0" smtClean="0">
                <a:latin typeface="Arial" pitchFamily="34" charset="0"/>
                <a:cs typeface="Arial" pitchFamily="34" charset="0"/>
              </a:rPr>
              <a:t>  The Office of the Davidson County Clerk maintains a database of all businesses that operate within its jurisdiction. Files   include: name and type of business, name of the owner, and mailing address (including zip code). The list is updated monthly and is available to the public for a fee. </a:t>
            </a:r>
          </a:p>
          <a:p>
            <a:endParaRPr lang="en-US" sz="1200" b="1" dirty="0" smtClean="0">
              <a:latin typeface="Arial" pitchFamily="34" charset="0"/>
              <a:cs typeface="Arial" pitchFamily="34" charset="0"/>
            </a:endParaRPr>
          </a:p>
          <a:p>
            <a:pPr>
              <a:buFont typeface="Wingdings" pitchFamily="2" charset="2"/>
              <a:buChar char="Ø"/>
            </a:pPr>
            <a:r>
              <a:rPr lang="en-US" sz="1200" b="1" dirty="0" smtClean="0">
                <a:latin typeface="Arial" pitchFamily="34" charset="0"/>
                <a:cs typeface="Arial" pitchFamily="34" charset="0"/>
              </a:rPr>
              <a:t>  TSU purchased the database with a view toward trying to determine which of the businesses might be run by foreign-born owners. The list we examined contained </a:t>
            </a:r>
            <a:r>
              <a:rPr lang="en-US" sz="1200" b="1" dirty="0" smtClean="0">
                <a:solidFill>
                  <a:srgbClr val="FF0000"/>
                </a:solidFill>
                <a:latin typeface="Arial" pitchFamily="34" charset="0"/>
                <a:cs typeface="Arial" pitchFamily="34" charset="0"/>
              </a:rPr>
              <a:t>a total of 39,226 businesses</a:t>
            </a:r>
            <a:r>
              <a:rPr lang="en-US" sz="1200" b="1" dirty="0" smtClean="0">
                <a:latin typeface="Arial" pitchFamily="34" charset="0"/>
                <a:cs typeface="Arial" pitchFamily="34" charset="0"/>
              </a:rPr>
              <a:t>. All of them were in the service sector since manufacturers are not required to have the same business license. </a:t>
            </a:r>
          </a:p>
          <a:p>
            <a:endParaRPr lang="en-US" sz="1200" b="1" dirty="0" smtClean="0">
              <a:latin typeface="Arial" pitchFamily="34" charset="0"/>
              <a:cs typeface="Arial" pitchFamily="34" charset="0"/>
            </a:endParaRPr>
          </a:p>
          <a:p>
            <a:pPr>
              <a:buFont typeface="Wingdings" pitchFamily="2" charset="2"/>
              <a:buChar char="Ø"/>
            </a:pPr>
            <a:r>
              <a:rPr lang="en-US" sz="1200" b="1" dirty="0" smtClean="0">
                <a:latin typeface="Arial" pitchFamily="34" charset="0"/>
                <a:cs typeface="Arial" pitchFamily="34" charset="0"/>
              </a:rPr>
              <a:t>  We identified six categories, based on the family name of the owner. These were admittedly quite arbitrary, but provided a means of getting a handle on the extent of diversity among businesses in the Nashville area.  </a:t>
            </a:r>
            <a:r>
              <a:rPr lang="en-US" sz="1200" b="1" dirty="0" smtClean="0">
                <a:solidFill>
                  <a:srgbClr val="FF0000"/>
                </a:solidFill>
                <a:latin typeface="Arial" pitchFamily="34" charset="0"/>
                <a:cs typeface="Arial" pitchFamily="34" charset="0"/>
              </a:rPr>
              <a:t>A total of 4588 were identified as likely being foreign-born (12% of the total in the database).</a:t>
            </a:r>
          </a:p>
          <a:p>
            <a:pPr>
              <a:buFont typeface="Wingdings" pitchFamily="2" charset="2"/>
              <a:buChar char="Ø"/>
            </a:pPr>
            <a:endParaRPr lang="en-US" sz="1200" b="1" dirty="0" smtClean="0">
              <a:latin typeface="Arial" pitchFamily="34" charset="0"/>
              <a:cs typeface="Arial" pitchFamily="34" charset="0"/>
            </a:endParaRPr>
          </a:p>
          <a:p>
            <a:pPr>
              <a:buFont typeface="Wingdings" pitchFamily="2" charset="2"/>
              <a:buChar char="Ø"/>
            </a:pPr>
            <a:r>
              <a:rPr lang="en-US" sz="1200" b="1" dirty="0" smtClean="0">
                <a:latin typeface="Arial" pitchFamily="34" charset="0"/>
                <a:cs typeface="Arial" pitchFamily="34" charset="0"/>
              </a:rPr>
              <a:t> The categories and number of names in each category were as follows: </a:t>
            </a:r>
          </a:p>
          <a:p>
            <a:endParaRPr lang="en-US" sz="1200" b="1" dirty="0" smtClean="0">
              <a:latin typeface="Arial" pitchFamily="34" charset="0"/>
              <a:cs typeface="Arial" pitchFamily="34" charset="0"/>
            </a:endParaRPr>
          </a:p>
          <a:p>
            <a:r>
              <a:rPr lang="en-US" sz="1200" b="1" dirty="0" smtClean="0">
                <a:latin typeface="Arial" pitchFamily="34" charset="0"/>
                <a:cs typeface="Arial" pitchFamily="34" charset="0"/>
              </a:rPr>
              <a:t>	Hispanic: language group consisting primarily of persons from Latin America                  1428             	</a:t>
            </a:r>
          </a:p>
          <a:p>
            <a:endParaRPr lang="en-US" sz="1200" b="1" dirty="0" smtClean="0">
              <a:latin typeface="Arial" pitchFamily="34" charset="0"/>
              <a:cs typeface="Arial" pitchFamily="34" charset="0"/>
            </a:endParaRPr>
          </a:p>
          <a:p>
            <a:r>
              <a:rPr lang="en-US" sz="1200" b="1" dirty="0" smtClean="0">
                <a:latin typeface="Arial" pitchFamily="34" charset="0"/>
                <a:cs typeface="Arial" pitchFamily="34" charset="0"/>
              </a:rPr>
              <a:t>	Muslim: religious group, identified primarily by Muslim names, mainly Middle Eastern     1104</a:t>
            </a:r>
          </a:p>
          <a:p>
            <a:endParaRPr lang="en-US" sz="1200" b="1" dirty="0" smtClean="0">
              <a:latin typeface="Arial" pitchFamily="34" charset="0"/>
              <a:cs typeface="Arial" pitchFamily="34" charset="0"/>
            </a:endParaRPr>
          </a:p>
          <a:p>
            <a:r>
              <a:rPr lang="en-US" sz="1200" b="1" dirty="0" smtClean="0">
                <a:latin typeface="Arial" pitchFamily="34" charset="0"/>
                <a:cs typeface="Arial" pitchFamily="34" charset="0"/>
              </a:rPr>
              <a:t>	Indian: geographic group of the Indian subcontinent including Pakistan, Bangladesh        377</a:t>
            </a:r>
          </a:p>
          <a:p>
            <a:endParaRPr lang="en-US" sz="1200" b="1" dirty="0" smtClean="0">
              <a:latin typeface="Arial" pitchFamily="34" charset="0"/>
              <a:cs typeface="Arial" pitchFamily="34" charset="0"/>
            </a:endParaRPr>
          </a:p>
          <a:p>
            <a:r>
              <a:rPr lang="en-US" sz="1200" b="1" dirty="0" smtClean="0">
                <a:latin typeface="Arial" pitchFamily="34" charset="0"/>
                <a:cs typeface="Arial" pitchFamily="34" charset="0"/>
              </a:rPr>
              <a:t>	African: geographic group, often overlapping with Muslim names                                         630 </a:t>
            </a:r>
          </a:p>
          <a:p>
            <a:endParaRPr lang="en-US" sz="1200" b="1" dirty="0" smtClean="0">
              <a:latin typeface="Arial" pitchFamily="34" charset="0"/>
              <a:cs typeface="Arial" pitchFamily="34" charset="0"/>
            </a:endParaRPr>
          </a:p>
          <a:p>
            <a:r>
              <a:rPr lang="en-US" sz="1200" b="1" dirty="0" smtClean="0">
                <a:latin typeface="Arial" pitchFamily="34" charset="0"/>
                <a:cs typeface="Arial" pitchFamily="34" charset="0"/>
              </a:rPr>
              <a:t>	Asian: geographic group, consisting mainly of Chinese, Koreans, Japanese and Thais      684 </a:t>
            </a:r>
          </a:p>
          <a:p>
            <a:endParaRPr lang="en-US" sz="1200" b="1" dirty="0" smtClean="0">
              <a:latin typeface="Arial" pitchFamily="34" charset="0"/>
              <a:cs typeface="Arial" pitchFamily="34" charset="0"/>
            </a:endParaRPr>
          </a:p>
          <a:p>
            <a:r>
              <a:rPr lang="en-US" sz="1200" b="1" dirty="0" smtClean="0">
                <a:latin typeface="Arial" pitchFamily="34" charset="0"/>
                <a:cs typeface="Arial" pitchFamily="34" charset="0"/>
              </a:rPr>
              <a:t>	European: geographic group covering Eastern and Western Europe and Turkey                  365</a:t>
            </a:r>
          </a:p>
          <a:p>
            <a:pPr>
              <a:buFont typeface="Wingdings" pitchFamily="2" charset="2"/>
              <a:buChar char="Ø"/>
            </a:pPr>
            <a:endParaRPr lang="en-US" sz="1200" b="1" dirty="0" smtClean="0">
              <a:latin typeface="Arial" pitchFamily="34" charset="0"/>
              <a:cs typeface="Arial" pitchFamily="34" charset="0"/>
            </a:endParaRPr>
          </a:p>
          <a:p>
            <a:pPr>
              <a:buFont typeface="Wingdings" pitchFamily="2" charset="2"/>
              <a:buChar char="Ø"/>
            </a:pPr>
            <a:endParaRPr lang="en-US" sz="1200" b="1" dirty="0" smtClean="0">
              <a:latin typeface="Arial" pitchFamily="34" charset="0"/>
              <a:cs typeface="Arial" pitchFamily="34" charset="0"/>
            </a:endParaRPr>
          </a:p>
        </p:txBody>
      </p:sp>
    </p:spTree>
    <p:extLst>
      <p:ext uri="{BB962C8B-B14F-4D97-AF65-F5344CB8AC3E}">
        <p14:creationId xmlns="" xmlns:p14="http://schemas.microsoft.com/office/powerpoint/2010/main" val="373176826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457201"/>
            <a:ext cx="9220199" cy="380999"/>
          </a:xfrm>
        </p:spPr>
        <p:txBody>
          <a:bodyPr>
            <a:normAutofit/>
          </a:bodyPr>
          <a:lstStyle/>
          <a:p>
            <a:pPr algn="r"/>
            <a:r>
              <a:rPr lang="en-US" sz="1200" b="1" dirty="0" smtClean="0">
                <a:latin typeface="Arial" pitchFamily="34" charset="0"/>
                <a:ea typeface="Batang" pitchFamily="18" charset="-127"/>
                <a:cs typeface="Arial" pitchFamily="34" charset="0"/>
              </a:rPr>
              <a:t>    Immigrant Entrepreneurs: The Face of the New Nashville</a:t>
            </a:r>
            <a:endParaRPr lang="en-US" sz="1200" dirty="0"/>
          </a:p>
        </p:txBody>
      </p:sp>
      <p:sp>
        <p:nvSpPr>
          <p:cNvPr id="3" name="Text Placeholder 2"/>
          <p:cNvSpPr>
            <a:spLocks noGrp="1"/>
          </p:cNvSpPr>
          <p:nvPr>
            <p:ph type="body" idx="1"/>
          </p:nvPr>
        </p:nvSpPr>
        <p:spPr>
          <a:xfrm>
            <a:off x="1293813" y="990600"/>
            <a:ext cx="9220199" cy="5029200"/>
          </a:xfrm>
        </p:spPr>
        <p:txBody>
          <a:bodyPr>
            <a:normAutofit/>
          </a:bodyPr>
          <a:lstStyle/>
          <a:p>
            <a:pPr algn="ctr"/>
            <a:r>
              <a:rPr lang="en-US" sz="1400" b="1" dirty="0" smtClean="0">
                <a:latin typeface="Arial" pitchFamily="34" charset="0"/>
                <a:cs typeface="Arial" pitchFamily="34" charset="0"/>
              </a:rPr>
              <a:t>Immigrant Businesses in the Metro Nashville  Area</a:t>
            </a:r>
          </a:p>
          <a:p>
            <a:endParaRPr lang="en-US" sz="1400" dirty="0" smtClean="0"/>
          </a:p>
          <a:p>
            <a:r>
              <a:rPr lang="en-US" sz="1400" b="1" dirty="0" smtClean="0">
                <a:latin typeface="Arial" pitchFamily="34" charset="0"/>
                <a:cs typeface="Arial" pitchFamily="34" charset="0"/>
              </a:rPr>
              <a:t>Secondary Data on Type of Business and Country of Origin</a:t>
            </a:r>
          </a:p>
          <a:p>
            <a:r>
              <a:rPr lang="en-US" sz="1200" b="1" dirty="0" smtClean="0">
                <a:latin typeface="Arial" pitchFamily="34" charset="0"/>
                <a:cs typeface="Arial" pitchFamily="34" charset="0"/>
              </a:rPr>
              <a:t> </a:t>
            </a:r>
          </a:p>
          <a:p>
            <a:pPr>
              <a:buFont typeface="Wingdings" pitchFamily="2" charset="2"/>
              <a:buChar char="Ø"/>
            </a:pPr>
            <a:r>
              <a:rPr lang="en-US" sz="1200" b="1" dirty="0" smtClean="0">
                <a:latin typeface="Arial" pitchFamily="34" charset="0"/>
                <a:cs typeface="Arial" pitchFamily="34" charset="0"/>
              </a:rPr>
              <a:t>  Certain patterns were discerned when types of businesses owned in each of the six categories were examined. </a:t>
            </a:r>
          </a:p>
          <a:p>
            <a:pPr>
              <a:buFont typeface="Wingdings" pitchFamily="2" charset="2"/>
              <a:buChar char="Ø"/>
            </a:pPr>
            <a:endParaRPr lang="en-US" sz="1200" b="1" dirty="0" smtClean="0">
              <a:latin typeface="Arial" pitchFamily="34" charset="0"/>
              <a:cs typeface="Arial" pitchFamily="34" charset="0"/>
            </a:endParaRPr>
          </a:p>
          <a:p>
            <a:pPr>
              <a:buFont typeface="Wingdings" pitchFamily="2" charset="2"/>
              <a:buChar char="Ø"/>
            </a:pPr>
            <a:r>
              <a:rPr lang="en-US" sz="1200" b="1" dirty="0" smtClean="0">
                <a:latin typeface="Arial" pitchFamily="34" charset="0"/>
                <a:cs typeface="Arial" pitchFamily="34" charset="0"/>
              </a:rPr>
              <a:t>  Unfortunately, the coding of businesses types applied by the County Clerk’s office left something to be desired, since a  sizeable proportion of businesses in all categories were coded 99, which simply means “undefined”. The prevalence of this code applied across all of our categories. Several business types were also preceded by the term “miscellaneous”. </a:t>
            </a:r>
          </a:p>
          <a:p>
            <a:pPr>
              <a:buFont typeface="Wingdings" pitchFamily="2" charset="2"/>
              <a:buChar char="Ø"/>
            </a:pPr>
            <a:endParaRPr lang="en-US" sz="1200" b="1" dirty="0" smtClean="0">
              <a:latin typeface="Arial" pitchFamily="34" charset="0"/>
              <a:cs typeface="Arial" pitchFamily="34" charset="0"/>
            </a:endParaRPr>
          </a:p>
          <a:p>
            <a:pPr>
              <a:buFont typeface="Wingdings" pitchFamily="2" charset="2"/>
              <a:buChar char="Ø"/>
            </a:pPr>
            <a:r>
              <a:rPr lang="en-US" sz="1200" b="1" dirty="0" smtClean="0">
                <a:latin typeface="Arial" pitchFamily="34" charset="0"/>
                <a:cs typeface="Arial" pitchFamily="34" charset="0"/>
              </a:rPr>
              <a:t>  Both African and Muslim businesses were coded highest on taxicabs. In fact, together they accounted for the vast majority of taxi drivers in the Nashville area. </a:t>
            </a:r>
          </a:p>
          <a:p>
            <a:pPr>
              <a:buFont typeface="Wingdings" pitchFamily="2" charset="2"/>
              <a:buChar char="Ø"/>
            </a:pPr>
            <a:endParaRPr lang="en-US" sz="1200" b="1" dirty="0" smtClean="0">
              <a:latin typeface="Arial" pitchFamily="34" charset="0"/>
              <a:cs typeface="Arial" pitchFamily="34" charset="0"/>
            </a:endParaRPr>
          </a:p>
          <a:p>
            <a:pPr>
              <a:buFont typeface="Wingdings" pitchFamily="2" charset="2"/>
              <a:buChar char="Ø"/>
            </a:pPr>
            <a:r>
              <a:rPr lang="en-US" sz="1200" b="1" dirty="0" smtClean="0">
                <a:latin typeface="Arial" pitchFamily="34" charset="0"/>
                <a:cs typeface="Arial" pitchFamily="34" charset="0"/>
              </a:rPr>
              <a:t>  The Indian, Hispanic, European and Asian categories all scored either highest or second highest on eating places. (For some reason, only Indians are coded as liquor store owners). </a:t>
            </a:r>
          </a:p>
          <a:p>
            <a:pPr>
              <a:buFont typeface="Wingdings" pitchFamily="2" charset="2"/>
              <a:buChar char="Ø"/>
            </a:pPr>
            <a:endParaRPr lang="en-US" sz="1200" b="1" dirty="0" smtClean="0">
              <a:latin typeface="Arial" pitchFamily="34" charset="0"/>
              <a:cs typeface="Arial" pitchFamily="34" charset="0"/>
            </a:endParaRPr>
          </a:p>
          <a:p>
            <a:pPr>
              <a:buFont typeface="Wingdings" pitchFamily="2" charset="2"/>
              <a:buChar char="Ø"/>
            </a:pPr>
            <a:r>
              <a:rPr lang="en-US" sz="1200" b="1" dirty="0" smtClean="0">
                <a:latin typeface="Arial" pitchFamily="34" charset="0"/>
                <a:cs typeface="Arial" pitchFamily="34" charset="0"/>
              </a:rPr>
              <a:t> The next most popular type of business among Africans, Asians, and Hispanics was services to buildings, followed closely by Muslims and Europeans. </a:t>
            </a:r>
          </a:p>
          <a:p>
            <a:pPr>
              <a:buFont typeface="Wingdings" pitchFamily="2" charset="2"/>
              <a:buChar char="Ø"/>
            </a:pPr>
            <a:endParaRPr lang="en-US" sz="1200" b="1" dirty="0" smtClean="0">
              <a:latin typeface="Arial" pitchFamily="34" charset="0"/>
              <a:cs typeface="Arial" pitchFamily="34" charset="0"/>
            </a:endParaRPr>
          </a:p>
          <a:p>
            <a:pPr>
              <a:buFont typeface="Wingdings" pitchFamily="2" charset="2"/>
              <a:buChar char="Ø"/>
            </a:pPr>
            <a:r>
              <a:rPr lang="en-US" sz="1200" b="1" dirty="0" smtClean="0">
                <a:latin typeface="Arial" pitchFamily="34" charset="0"/>
                <a:cs typeface="Arial" pitchFamily="34" charset="0"/>
              </a:rPr>
              <a:t>  Although Indians were not listed at all in this business type, they were very prominent in hotels, motels, and tourist courts.</a:t>
            </a:r>
          </a:p>
          <a:p>
            <a:pPr>
              <a:buFont typeface="Wingdings" pitchFamily="2" charset="2"/>
              <a:buChar char="Ø"/>
            </a:pPr>
            <a:endParaRPr lang="en-US" sz="1200" b="1" dirty="0" smtClean="0">
              <a:latin typeface="Arial" pitchFamily="34" charset="0"/>
              <a:cs typeface="Arial" pitchFamily="34" charset="0"/>
            </a:endParaRPr>
          </a:p>
          <a:p>
            <a:pPr>
              <a:buFont typeface="Wingdings" pitchFamily="2" charset="2"/>
              <a:buChar char="Ø"/>
            </a:pPr>
            <a:r>
              <a:rPr lang="en-US" sz="1200" b="1" dirty="0" smtClean="0">
                <a:latin typeface="Arial" pitchFamily="34" charset="0"/>
                <a:cs typeface="Arial" pitchFamily="34" charset="0"/>
              </a:rPr>
              <a:t>  All were engaged in special trade contracting, and all except Hispanics were engaged in general building contracting businesses. </a:t>
            </a:r>
          </a:p>
          <a:p>
            <a:pPr>
              <a:buFont typeface="Wingdings" pitchFamily="2" charset="2"/>
              <a:buChar char="Ø"/>
            </a:pPr>
            <a:endParaRPr lang="en-US" sz="1200" b="1" dirty="0" smtClean="0">
              <a:latin typeface="Arial" pitchFamily="34" charset="0"/>
              <a:cs typeface="Arial" pitchFamily="34" charset="0"/>
            </a:endParaRPr>
          </a:p>
          <a:p>
            <a:pPr>
              <a:buFont typeface="Wingdings" pitchFamily="2" charset="2"/>
              <a:buChar char="Ø"/>
            </a:pPr>
            <a:r>
              <a:rPr lang="en-US" sz="1200" b="1" dirty="0" smtClean="0">
                <a:latin typeface="Arial" pitchFamily="34" charset="0"/>
                <a:cs typeface="Arial" pitchFamily="34" charset="0"/>
              </a:rPr>
              <a:t>  Hispanics tended to specialize in painting &amp; paper hanging, masonry stonework, and carpentry while none of the other groups were coded in these businesses. </a:t>
            </a:r>
          </a:p>
          <a:p>
            <a:pPr>
              <a:buFont typeface="Wingdings" pitchFamily="2" charset="2"/>
              <a:buChar char="Ø"/>
            </a:pPr>
            <a:endParaRPr lang="en-US" sz="1200" b="1" dirty="0" smtClean="0">
              <a:latin typeface="Arial" pitchFamily="34" charset="0"/>
              <a:cs typeface="Arial" pitchFamily="34" charset="0"/>
            </a:endParaRPr>
          </a:p>
        </p:txBody>
      </p:sp>
    </p:spTree>
    <p:extLst>
      <p:ext uri="{BB962C8B-B14F-4D97-AF65-F5344CB8AC3E}">
        <p14:creationId xmlns="" xmlns:p14="http://schemas.microsoft.com/office/powerpoint/2010/main" val="373176826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457201"/>
            <a:ext cx="9220199" cy="380999"/>
          </a:xfrm>
        </p:spPr>
        <p:txBody>
          <a:bodyPr>
            <a:normAutofit/>
          </a:bodyPr>
          <a:lstStyle/>
          <a:p>
            <a:pPr algn="r"/>
            <a:r>
              <a:rPr lang="en-US" sz="1200" b="1" dirty="0" smtClean="0">
                <a:latin typeface="Arial" pitchFamily="34" charset="0"/>
                <a:ea typeface="Batang" pitchFamily="18" charset="-127"/>
                <a:cs typeface="Arial" pitchFamily="34" charset="0"/>
              </a:rPr>
              <a:t>    Immigrant Entrepreneurs: The Face of the New Nashville</a:t>
            </a:r>
            <a:endParaRPr lang="en-US" sz="1200" dirty="0"/>
          </a:p>
        </p:txBody>
      </p:sp>
      <p:sp>
        <p:nvSpPr>
          <p:cNvPr id="3" name="Text Placeholder 2"/>
          <p:cNvSpPr>
            <a:spLocks noGrp="1"/>
          </p:cNvSpPr>
          <p:nvPr>
            <p:ph type="body" idx="1"/>
          </p:nvPr>
        </p:nvSpPr>
        <p:spPr>
          <a:xfrm>
            <a:off x="1293813" y="990600"/>
            <a:ext cx="9220199" cy="5029200"/>
          </a:xfrm>
        </p:spPr>
        <p:txBody>
          <a:bodyPr>
            <a:normAutofit/>
          </a:bodyPr>
          <a:lstStyle/>
          <a:p>
            <a:pPr algn="ctr"/>
            <a:r>
              <a:rPr lang="en-US" sz="1400" b="1" dirty="0" smtClean="0">
                <a:latin typeface="Arial" pitchFamily="34" charset="0"/>
                <a:cs typeface="Arial" pitchFamily="34" charset="0"/>
              </a:rPr>
              <a:t>Immigrant Businesses in the Metro Nashville  Area</a:t>
            </a:r>
          </a:p>
          <a:p>
            <a:endParaRPr lang="en-US" sz="1400" dirty="0" smtClean="0"/>
          </a:p>
          <a:p>
            <a:r>
              <a:rPr lang="en-US" sz="1400" b="1" dirty="0" smtClean="0">
                <a:latin typeface="Arial" pitchFamily="34" charset="0"/>
                <a:cs typeface="Arial" pitchFamily="34" charset="0"/>
              </a:rPr>
              <a:t>Secondary Data on Type of Business and Country of Origin</a:t>
            </a:r>
          </a:p>
          <a:p>
            <a:endParaRPr lang="en-US" sz="1200" b="1" dirty="0" smtClean="0">
              <a:latin typeface="Arial" pitchFamily="34" charset="0"/>
              <a:cs typeface="Arial" pitchFamily="34" charset="0"/>
            </a:endParaRPr>
          </a:p>
          <a:p>
            <a:pPr>
              <a:buFont typeface="Wingdings" pitchFamily="2" charset="2"/>
              <a:buChar char="Ø"/>
            </a:pPr>
            <a:r>
              <a:rPr lang="en-US" sz="1200" b="1" dirty="0" smtClean="0">
                <a:latin typeface="Arial" pitchFamily="34" charset="0"/>
                <a:cs typeface="Arial" pitchFamily="34" charset="0"/>
              </a:rPr>
              <a:t>  Not surprisingly, all categories of business owners were listed as owners of grocery stores and all were coded for retail stores. </a:t>
            </a:r>
          </a:p>
          <a:p>
            <a:endParaRPr lang="en-US" sz="1200" b="1" dirty="0" smtClean="0">
              <a:latin typeface="Arial" pitchFamily="34" charset="0"/>
              <a:cs typeface="Arial" pitchFamily="34" charset="0"/>
            </a:endParaRPr>
          </a:p>
          <a:p>
            <a:pPr>
              <a:buFont typeface="Wingdings" pitchFamily="2" charset="2"/>
              <a:buChar char="Ø"/>
            </a:pPr>
            <a:r>
              <a:rPr lang="en-US" sz="1200" b="1" dirty="0" smtClean="0">
                <a:latin typeface="Arial" pitchFamily="34" charset="0"/>
                <a:cs typeface="Arial" pitchFamily="34" charset="0"/>
              </a:rPr>
              <a:t>  The used car business was a common denominator among the Africans, Indians, Muslims and Europeans, but not the Asians and Hispanics. However, Hispanics, Europeans and Africans were more engaged in general auto repair. </a:t>
            </a:r>
          </a:p>
          <a:p>
            <a:endParaRPr lang="en-US" sz="1200" b="1" dirty="0" smtClean="0">
              <a:latin typeface="Arial" pitchFamily="34" charset="0"/>
              <a:cs typeface="Arial" pitchFamily="34" charset="0"/>
            </a:endParaRPr>
          </a:p>
          <a:p>
            <a:pPr>
              <a:buFont typeface="Wingdings" pitchFamily="2" charset="2"/>
              <a:buChar char="Ø"/>
            </a:pPr>
            <a:r>
              <a:rPr lang="en-US" sz="1200" b="1" dirty="0" smtClean="0">
                <a:latin typeface="Arial" pitchFamily="34" charset="0"/>
                <a:cs typeface="Arial" pitchFamily="34" charset="0"/>
              </a:rPr>
              <a:t>  Beauty shops showed up regularly among Asians, Europeans, and Hispanics, but not Indians, Africans, and Muslims. </a:t>
            </a:r>
          </a:p>
          <a:p>
            <a:endParaRPr lang="en-US" sz="1200" b="1" dirty="0" smtClean="0">
              <a:latin typeface="Arial" pitchFamily="34" charset="0"/>
              <a:cs typeface="Arial" pitchFamily="34" charset="0"/>
            </a:endParaRPr>
          </a:p>
          <a:p>
            <a:pPr>
              <a:buFont typeface="Wingdings" pitchFamily="2" charset="2"/>
              <a:buChar char="Ø"/>
            </a:pPr>
            <a:r>
              <a:rPr lang="en-US" sz="1200" b="1" dirty="0" smtClean="0">
                <a:latin typeface="Arial" pitchFamily="34" charset="0"/>
                <a:cs typeface="Arial" pitchFamily="34" charset="0"/>
              </a:rPr>
              <a:t>  All groups were engaged in other business services, but only Europeans and African were in management consulting and public relations. </a:t>
            </a:r>
          </a:p>
          <a:p>
            <a:endParaRPr lang="en-US" sz="1200" b="1" dirty="0" smtClean="0">
              <a:latin typeface="Arial" pitchFamily="34" charset="0"/>
              <a:cs typeface="Arial" pitchFamily="34" charset="0"/>
            </a:endParaRPr>
          </a:p>
          <a:p>
            <a:pPr>
              <a:buFont typeface="Wingdings" pitchFamily="2" charset="2"/>
              <a:buChar char="Ø"/>
            </a:pPr>
            <a:r>
              <a:rPr lang="en-US" sz="1200" b="1" dirty="0" smtClean="0">
                <a:latin typeface="Arial" pitchFamily="34" charset="0"/>
                <a:cs typeface="Arial" pitchFamily="34" charset="0"/>
              </a:rPr>
              <a:t>  As for location within the Nashville area, heavy concentrations of nearly all six groups of foreign-born entrepreneurs were found in the southeastern part of the city along the Nolensville Pike corridor (zip codes 37211, 37217, 37013). This also coincides with the distribution of the general population of these groups.</a:t>
            </a:r>
          </a:p>
        </p:txBody>
      </p:sp>
    </p:spTree>
    <p:extLst>
      <p:ext uri="{BB962C8B-B14F-4D97-AF65-F5344CB8AC3E}">
        <p14:creationId xmlns="" xmlns:p14="http://schemas.microsoft.com/office/powerpoint/2010/main" val="373176826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457201"/>
            <a:ext cx="9220199" cy="380999"/>
          </a:xfrm>
        </p:spPr>
        <p:txBody>
          <a:bodyPr>
            <a:normAutofit/>
          </a:bodyPr>
          <a:lstStyle/>
          <a:p>
            <a:pPr algn="r"/>
            <a:r>
              <a:rPr lang="en-US" sz="1200" b="1" dirty="0" smtClean="0">
                <a:latin typeface="Arial" pitchFamily="34" charset="0"/>
                <a:ea typeface="Batang" pitchFamily="18" charset="-127"/>
                <a:cs typeface="Arial" pitchFamily="34" charset="0"/>
              </a:rPr>
              <a:t>    Immigrant Entrepreneurs: The Face of the New Nashville</a:t>
            </a:r>
            <a:endParaRPr lang="en-US" sz="1200" dirty="0"/>
          </a:p>
        </p:txBody>
      </p:sp>
      <p:sp>
        <p:nvSpPr>
          <p:cNvPr id="3" name="Text Placeholder 2"/>
          <p:cNvSpPr>
            <a:spLocks noGrp="1"/>
          </p:cNvSpPr>
          <p:nvPr>
            <p:ph type="body" idx="1"/>
          </p:nvPr>
        </p:nvSpPr>
        <p:spPr>
          <a:xfrm>
            <a:off x="1293813" y="990600"/>
            <a:ext cx="9220199" cy="5029200"/>
          </a:xfrm>
        </p:spPr>
        <p:txBody>
          <a:bodyPr>
            <a:normAutofit/>
          </a:bodyPr>
          <a:lstStyle/>
          <a:p>
            <a:pPr algn="ctr"/>
            <a:r>
              <a:rPr lang="en-US" sz="1400" b="1" dirty="0" smtClean="0">
                <a:latin typeface="Arial" pitchFamily="34" charset="0"/>
                <a:cs typeface="Arial" pitchFamily="34" charset="0"/>
              </a:rPr>
              <a:t>Summary and Concluding Observations</a:t>
            </a:r>
          </a:p>
          <a:p>
            <a:endParaRPr lang="en-US" sz="1400" b="1" dirty="0" smtClean="0">
              <a:latin typeface="Arial" pitchFamily="34" charset="0"/>
              <a:cs typeface="Arial" pitchFamily="34" charset="0"/>
            </a:endParaRPr>
          </a:p>
          <a:p>
            <a:pPr>
              <a:buFont typeface="Wingdings" pitchFamily="2" charset="2"/>
              <a:buChar char="Ø"/>
            </a:pPr>
            <a:r>
              <a:rPr lang="en-US" sz="1400" b="1" dirty="0" smtClean="0">
                <a:latin typeface="Arial" pitchFamily="34" charset="0"/>
                <a:cs typeface="Arial" pitchFamily="34" charset="0"/>
              </a:rPr>
              <a:t> </a:t>
            </a:r>
            <a:r>
              <a:rPr lang="en-US" sz="1200" b="1" dirty="0" smtClean="0">
                <a:latin typeface="Arial" pitchFamily="34" charset="0"/>
                <a:cs typeface="Arial" pitchFamily="34" charset="0"/>
              </a:rPr>
              <a:t>The TSU study was sorely lacking in methodological rigor and reliable data. Nevertheless, it provides a baseline from which to ask questions regarding the nature of immigrant-owned businesses in Middle Tennessee. </a:t>
            </a:r>
          </a:p>
          <a:p>
            <a:pPr>
              <a:buFont typeface="Wingdings" pitchFamily="2" charset="2"/>
              <a:buChar char="Ø"/>
            </a:pPr>
            <a:endParaRPr lang="en-US" sz="1200" b="1" dirty="0" smtClean="0">
              <a:latin typeface="Arial" pitchFamily="34" charset="0"/>
              <a:cs typeface="Arial" pitchFamily="34" charset="0"/>
            </a:endParaRPr>
          </a:p>
          <a:p>
            <a:pPr>
              <a:buFont typeface="Wingdings" pitchFamily="2" charset="2"/>
              <a:buChar char="Ø"/>
            </a:pPr>
            <a:r>
              <a:rPr lang="en-US" sz="1200" b="1" dirty="0" smtClean="0">
                <a:latin typeface="Arial" pitchFamily="34" charset="0"/>
                <a:cs typeface="Arial" pitchFamily="34" charset="0"/>
              </a:rPr>
              <a:t>  Of particular relevance is the need for a comprehensive study of the </a:t>
            </a:r>
            <a:r>
              <a:rPr lang="en-US" sz="1200" b="1" dirty="0" smtClean="0">
                <a:solidFill>
                  <a:srgbClr val="FF0000"/>
                </a:solidFill>
                <a:latin typeface="Arial" pitchFamily="34" charset="0"/>
                <a:cs typeface="Arial" pitchFamily="34" charset="0"/>
              </a:rPr>
              <a:t>economic impact of immigrant-owned businesses </a:t>
            </a:r>
            <a:r>
              <a:rPr lang="en-US" sz="1200" b="1" dirty="0" smtClean="0">
                <a:latin typeface="Arial" pitchFamily="34" charset="0"/>
                <a:cs typeface="Arial" pitchFamily="34" charset="0"/>
              </a:rPr>
              <a:t>on the Tennessee economy. This could provide the newly formed Tennessee Immigrant and Minority Business Group with a challenge. Those participating in the initiative who are from academia might be well-placed to undertake this challenge.    </a:t>
            </a:r>
          </a:p>
          <a:p>
            <a:pPr>
              <a:buFont typeface="Wingdings" pitchFamily="2" charset="2"/>
              <a:buChar char="Ø"/>
            </a:pPr>
            <a:endParaRPr lang="en-US" sz="1200" b="1" dirty="0" smtClean="0">
              <a:latin typeface="Arial" pitchFamily="34" charset="0"/>
              <a:cs typeface="Arial" pitchFamily="34" charset="0"/>
            </a:endParaRPr>
          </a:p>
          <a:p>
            <a:pPr>
              <a:buFont typeface="Wingdings" pitchFamily="2" charset="2"/>
              <a:buChar char="Ø"/>
            </a:pPr>
            <a:r>
              <a:rPr lang="en-US" sz="1200" b="1" dirty="0" smtClean="0">
                <a:latin typeface="Arial" pitchFamily="34" charset="0"/>
                <a:cs typeface="Arial" pitchFamily="34" charset="0"/>
              </a:rPr>
              <a:t>  </a:t>
            </a:r>
            <a:r>
              <a:rPr lang="en-US" sz="1200" b="1" dirty="0" smtClean="0">
                <a:solidFill>
                  <a:srgbClr val="FF0000"/>
                </a:solidFill>
                <a:latin typeface="Arial" pitchFamily="34" charset="0"/>
                <a:cs typeface="Arial" pitchFamily="34" charset="0"/>
              </a:rPr>
              <a:t>Comprehensive immigration reform </a:t>
            </a:r>
            <a:r>
              <a:rPr lang="en-US" sz="1200" b="1" dirty="0" smtClean="0">
                <a:latin typeface="Arial" pitchFamily="34" charset="0"/>
                <a:cs typeface="Arial" pitchFamily="34" charset="0"/>
              </a:rPr>
              <a:t>is on the agenda, albeit moving slowly through the legislative process.  We should be able to analyze the implications of this process and determine what is in the best interest of our constituents. </a:t>
            </a:r>
          </a:p>
          <a:p>
            <a:r>
              <a:rPr lang="en-US" sz="1200" b="1" dirty="0" smtClean="0">
                <a:latin typeface="Arial" pitchFamily="34" charset="0"/>
                <a:cs typeface="Arial" pitchFamily="34" charset="0"/>
              </a:rPr>
              <a:t> </a:t>
            </a:r>
          </a:p>
          <a:p>
            <a:pPr>
              <a:buFont typeface="Wingdings" pitchFamily="2" charset="2"/>
              <a:buChar char="Ø"/>
            </a:pPr>
            <a:r>
              <a:rPr lang="en-US" sz="1200" b="1" dirty="0" smtClean="0">
                <a:latin typeface="Arial" pitchFamily="34" charset="0"/>
                <a:cs typeface="Arial" pitchFamily="34" charset="0"/>
              </a:rPr>
              <a:t> Too often we hear that immigrants are taking jobs away from the indigenous population. We should be able to make the case that </a:t>
            </a:r>
            <a:r>
              <a:rPr lang="en-US" sz="1200" b="1" dirty="0" smtClean="0">
                <a:solidFill>
                  <a:srgbClr val="FF0000"/>
                </a:solidFill>
                <a:latin typeface="Arial" pitchFamily="34" charset="0"/>
                <a:cs typeface="Arial" pitchFamily="34" charset="0"/>
              </a:rPr>
              <a:t>immigrant businesses are creating jobs and contributing to economic development</a:t>
            </a:r>
            <a:r>
              <a:rPr lang="en-US" sz="1200" b="1" dirty="0" smtClean="0">
                <a:latin typeface="Arial" pitchFamily="34" charset="0"/>
                <a:cs typeface="Arial" pitchFamily="34" charset="0"/>
              </a:rPr>
              <a:t>.</a:t>
            </a:r>
          </a:p>
          <a:p>
            <a:pPr>
              <a:buFont typeface="Wingdings" pitchFamily="2" charset="2"/>
              <a:buChar char="Ø"/>
            </a:pPr>
            <a:endParaRPr lang="en-US" sz="1200" b="1" dirty="0" smtClean="0">
              <a:latin typeface="Arial" pitchFamily="34" charset="0"/>
              <a:cs typeface="Arial" pitchFamily="34" charset="0"/>
            </a:endParaRPr>
          </a:p>
          <a:p>
            <a:pPr>
              <a:buFont typeface="Wingdings" pitchFamily="2" charset="2"/>
              <a:buChar char="Ø"/>
            </a:pPr>
            <a:r>
              <a:rPr lang="en-US" sz="1200" b="1" dirty="0" smtClean="0">
                <a:latin typeface="Arial" pitchFamily="34" charset="0"/>
                <a:cs typeface="Arial" pitchFamily="34" charset="0"/>
              </a:rPr>
              <a:t>  Previous efforts to create the infrastructure for the immigrant and minority business community to have their voices heard in the public forum have not succeeded.  Let us seize this opportunity to move that agenda forward!</a:t>
            </a:r>
          </a:p>
          <a:p>
            <a:pPr>
              <a:buFont typeface="Wingdings" pitchFamily="2" charset="2"/>
              <a:buChar char="Ø"/>
            </a:pPr>
            <a:endParaRPr lang="en-US" sz="1200" b="1" dirty="0" smtClean="0">
              <a:latin typeface="Arial" pitchFamily="34" charset="0"/>
              <a:cs typeface="Arial" pitchFamily="34" charset="0"/>
            </a:endParaRPr>
          </a:p>
          <a:p>
            <a:pPr>
              <a:buFont typeface="Wingdings" pitchFamily="2" charset="2"/>
              <a:buChar char="Ø"/>
            </a:pPr>
            <a:r>
              <a:rPr lang="en-US" sz="1200" b="1" dirty="0" smtClean="0">
                <a:latin typeface="Arial" pitchFamily="34" charset="0"/>
                <a:cs typeface="Arial" pitchFamily="34" charset="0"/>
              </a:rPr>
              <a:t>  We ask that you think about ways you can contribute to accomplishing this objective. </a:t>
            </a:r>
          </a:p>
          <a:p>
            <a:pPr>
              <a:buFont typeface="Wingdings" pitchFamily="2" charset="2"/>
              <a:buChar char="Ø"/>
            </a:pPr>
            <a:endParaRPr lang="en-US" sz="1200" b="1" dirty="0" smtClean="0">
              <a:latin typeface="Arial" pitchFamily="34" charset="0"/>
              <a:cs typeface="Arial" pitchFamily="34" charset="0"/>
            </a:endParaRPr>
          </a:p>
          <a:p>
            <a:pPr>
              <a:buFont typeface="Wingdings" pitchFamily="2" charset="2"/>
              <a:buChar char="Ø"/>
            </a:pPr>
            <a:r>
              <a:rPr lang="en-US" sz="1200" b="1" dirty="0" smtClean="0">
                <a:latin typeface="Arial" pitchFamily="34" charset="0"/>
                <a:cs typeface="Arial" pitchFamily="34" charset="0"/>
              </a:rPr>
              <a:t>  My own response is the creation of a new website which I am calling </a:t>
            </a:r>
            <a:r>
              <a:rPr lang="en-US" sz="1200" b="1" dirty="0" smtClean="0">
                <a:solidFill>
                  <a:srgbClr val="FF0000"/>
                </a:solidFill>
                <a:latin typeface="Arial" pitchFamily="34" charset="0"/>
                <a:cs typeface="Arial" pitchFamily="34" charset="0"/>
              </a:rPr>
              <a:t>GlobalMusicCity.com </a:t>
            </a:r>
            <a:r>
              <a:rPr lang="en-US" sz="1200" b="1" dirty="0" smtClean="0">
                <a:latin typeface="Arial" pitchFamily="34" charset="0"/>
                <a:cs typeface="Arial" pitchFamily="34" charset="0"/>
              </a:rPr>
              <a:t>which will shine the spotlight on the global nature of the Middle Tennessee economy and the multicultural dimensions of its population. Please join me!   </a:t>
            </a:r>
          </a:p>
          <a:p>
            <a:pPr>
              <a:buFont typeface="Wingdings" pitchFamily="2" charset="2"/>
              <a:buChar char="Ø"/>
            </a:pPr>
            <a:endParaRPr lang="en-US" sz="1200" b="1" dirty="0" smtClean="0">
              <a:latin typeface="Arial" pitchFamily="34" charset="0"/>
              <a:cs typeface="Arial" pitchFamily="34" charset="0"/>
            </a:endParaRPr>
          </a:p>
          <a:p>
            <a:pPr>
              <a:buFont typeface="Wingdings" pitchFamily="2" charset="2"/>
              <a:buChar char="Ø"/>
            </a:pPr>
            <a:endParaRPr lang="en-US" sz="1200" b="1" dirty="0" smtClean="0">
              <a:latin typeface="Arial" pitchFamily="34" charset="0"/>
              <a:cs typeface="Arial" pitchFamily="34" charset="0"/>
            </a:endParaRPr>
          </a:p>
          <a:p>
            <a:pPr>
              <a:buFont typeface="Wingdings" pitchFamily="2" charset="2"/>
              <a:buChar char="Ø"/>
            </a:pPr>
            <a:endParaRPr lang="en-US" sz="1200" b="1" dirty="0" smtClean="0">
              <a:latin typeface="Arial" pitchFamily="34" charset="0"/>
              <a:cs typeface="Arial" pitchFamily="34" charset="0"/>
            </a:endParaRPr>
          </a:p>
          <a:p>
            <a:endParaRPr lang="en-US" sz="1400" b="1" dirty="0" smtClean="0">
              <a:latin typeface="Arial" pitchFamily="34" charset="0"/>
              <a:cs typeface="Arial" pitchFamily="34" charset="0"/>
            </a:endParaRPr>
          </a:p>
          <a:p>
            <a:endParaRPr lang="en-US" sz="1400" b="1" dirty="0" smtClean="0">
              <a:latin typeface="Arial" pitchFamily="34" charset="0"/>
              <a:cs typeface="Arial" pitchFamily="34" charset="0"/>
            </a:endParaRPr>
          </a:p>
        </p:txBody>
      </p:sp>
    </p:spTree>
    <p:extLst>
      <p:ext uri="{BB962C8B-B14F-4D97-AF65-F5344CB8AC3E}">
        <p14:creationId xmlns="" xmlns:p14="http://schemas.microsoft.com/office/powerpoint/2010/main" val="373176826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381001"/>
            <a:ext cx="8458201" cy="533399"/>
          </a:xfrm>
        </p:spPr>
        <p:txBody>
          <a:bodyPr>
            <a:normAutofit fontScale="90000"/>
          </a:bodyPr>
          <a:lstStyle/>
          <a:p>
            <a:pPr algn="ctr"/>
            <a:r>
              <a:rPr lang="en-US" sz="2000" b="1" dirty="0" smtClean="0"/>
              <a:t>Tennessee Immigrant and Minority Business Group (TIMBG)</a:t>
            </a:r>
            <a:br>
              <a:rPr lang="en-US" sz="2000" b="1" dirty="0" smtClean="0"/>
            </a:br>
            <a:r>
              <a:rPr lang="en-US" sz="2000" b="1" dirty="0" smtClean="0"/>
              <a:t>Statement of Purpose and Organizational Principles</a:t>
            </a:r>
            <a:endParaRPr lang="en-US" sz="2000" b="1" dirty="0"/>
          </a:p>
        </p:txBody>
      </p:sp>
      <p:sp>
        <p:nvSpPr>
          <p:cNvPr id="3" name="Text Placeholder 2"/>
          <p:cNvSpPr>
            <a:spLocks noGrp="1"/>
          </p:cNvSpPr>
          <p:nvPr>
            <p:ph type="body" idx="1"/>
          </p:nvPr>
        </p:nvSpPr>
        <p:spPr>
          <a:xfrm>
            <a:off x="1293813" y="990600"/>
            <a:ext cx="8458201" cy="5029200"/>
          </a:xfrm>
        </p:spPr>
        <p:txBody>
          <a:bodyPr>
            <a:normAutofit fontScale="70000" lnSpcReduction="20000"/>
          </a:bodyPr>
          <a:lstStyle/>
          <a:p>
            <a:r>
              <a:rPr lang="en-US" dirty="0" smtClean="0"/>
              <a:t> </a:t>
            </a:r>
            <a:endParaRPr lang="en-US" sz="2300" dirty="0" smtClean="0"/>
          </a:p>
          <a:p>
            <a:r>
              <a:rPr lang="en-US" sz="2300" dirty="0" smtClean="0"/>
              <a:t>Tennessee has one of the fastest growing immigrant communities in the United States; Nashville has earned the title of an “Ellis Island” as a result. Immigrants from around the world are creating businesses and jobs, making notable contributions to social and economic development. </a:t>
            </a:r>
          </a:p>
          <a:p>
            <a:r>
              <a:rPr lang="en-US" sz="2300" dirty="0" smtClean="0"/>
              <a:t> </a:t>
            </a:r>
          </a:p>
          <a:p>
            <a:endParaRPr lang="en-US" sz="2300" b="1" u="sng" dirty="0" smtClean="0"/>
          </a:p>
          <a:p>
            <a:r>
              <a:rPr lang="en-US" sz="2300" b="1" u="sng" dirty="0" smtClean="0"/>
              <a:t>Background:</a:t>
            </a:r>
            <a:endParaRPr lang="en-US" sz="2300" dirty="0" smtClean="0"/>
          </a:p>
          <a:p>
            <a:r>
              <a:rPr lang="en-US" sz="2300" dirty="0" smtClean="0"/>
              <a:t> </a:t>
            </a:r>
          </a:p>
          <a:p>
            <a:r>
              <a:rPr lang="en-US" sz="2300" b="1" u="sng" dirty="0" smtClean="0"/>
              <a:t>The increasing diversity of Middle Tennessee’s business community, an increased population, and the impact of a diverse community today:</a:t>
            </a:r>
            <a:endParaRPr lang="en-US" sz="2300" dirty="0" smtClean="0"/>
          </a:p>
          <a:p>
            <a:r>
              <a:rPr lang="en-US" sz="2300" b="1" dirty="0" smtClean="0"/>
              <a:t> </a:t>
            </a:r>
            <a:endParaRPr lang="en-US" sz="2300" dirty="0" smtClean="0"/>
          </a:p>
          <a:p>
            <a:r>
              <a:rPr lang="en-US" sz="2300" dirty="0" smtClean="0"/>
              <a:t>In recent years, Middle Tennessee has attracted a growing number of immigrant and minority businesses, concurrent with the rapid rise of a diverse ethnic population. As the Tennessean reported in its article on 6/16/13 (by Duane Gang), in 10 mid-state counties from 7/2011 and 7/2012, the Hispanic population grew by 4.36%, the Asian population by 4.31%, the African American population by 2.39% and the white population by 1.81%. Nationally today, Latino Americans account for 18% of the population, African Americans 15%, and Asian Americans 6%.</a:t>
            </a:r>
          </a:p>
          <a:p>
            <a:r>
              <a:rPr lang="en-US" sz="2300" dirty="0" smtClean="0"/>
              <a:t> </a:t>
            </a:r>
          </a:p>
          <a:p>
            <a:endParaRPr lang="en-US" sz="2300" b="1" u="sng" dirty="0" smtClean="0"/>
          </a:p>
          <a:p>
            <a:r>
              <a:rPr lang="en-US" sz="2300" b="1" u="sng" dirty="0" smtClean="0"/>
              <a:t>The increasing isolation of various ethnic and cultural populations:</a:t>
            </a:r>
            <a:endParaRPr lang="en-US" sz="2300" dirty="0" smtClean="0"/>
          </a:p>
          <a:p>
            <a:r>
              <a:rPr lang="en-US" sz="2300" b="1" dirty="0" smtClean="0"/>
              <a:t> </a:t>
            </a:r>
            <a:endParaRPr lang="en-US" sz="2300" dirty="0" smtClean="0"/>
          </a:p>
          <a:p>
            <a:r>
              <a:rPr lang="en-US" sz="2300" dirty="0" smtClean="0"/>
              <a:t>As the size of each community has grown, though there has been an </a:t>
            </a:r>
            <a:r>
              <a:rPr lang="en-US" sz="2300" i="1" u="sng" dirty="0" smtClean="0"/>
              <a:t>increasing</a:t>
            </a:r>
            <a:r>
              <a:rPr lang="en-US" sz="2300" dirty="0" smtClean="0"/>
              <a:t> amount of interaction of businesses “</a:t>
            </a:r>
            <a:r>
              <a:rPr lang="en-US" sz="2300" b="1" u="sng" dirty="0" smtClean="0"/>
              <a:t>intra”</a:t>
            </a:r>
            <a:r>
              <a:rPr lang="en-US" sz="2300" dirty="0" smtClean="0"/>
              <a:t> (within) each community--e.g., Korean Americans with fellow Korean Americans, or Latino Americans with fellow Latino Americans--there has been a concurrent </a:t>
            </a:r>
            <a:r>
              <a:rPr lang="en-US" sz="2300" i="1" u="sng" dirty="0" smtClean="0"/>
              <a:t>reduction</a:t>
            </a:r>
            <a:r>
              <a:rPr lang="en-US" sz="2300" dirty="0" smtClean="0"/>
              <a:t> of </a:t>
            </a:r>
            <a:r>
              <a:rPr lang="en-US" sz="2300" b="1" u="sng" dirty="0" smtClean="0"/>
              <a:t>inter</a:t>
            </a:r>
            <a:r>
              <a:rPr lang="en-US" sz="2300" dirty="0" smtClean="0"/>
              <a:t>-group interactions. </a:t>
            </a:r>
          </a:p>
          <a:p>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2" y="228600"/>
            <a:ext cx="8458201" cy="609601"/>
          </a:xfrm>
        </p:spPr>
        <p:txBody>
          <a:bodyPr>
            <a:normAutofit fontScale="90000"/>
          </a:bodyPr>
          <a:lstStyle/>
          <a:p>
            <a:pPr algn="ctr"/>
            <a:r>
              <a:rPr lang="en-US" sz="2000" b="1" dirty="0" smtClean="0"/>
              <a:t>Tennessee Immigrant and Minority Business Group (TIMBG) </a:t>
            </a:r>
            <a:br>
              <a:rPr lang="en-US" sz="2000" b="1" dirty="0" smtClean="0"/>
            </a:br>
            <a:r>
              <a:rPr lang="en-US" sz="2000" b="1" dirty="0" smtClean="0"/>
              <a:t>Statement of Purpose and Organizational Principles</a:t>
            </a:r>
            <a:endParaRPr lang="en-US" sz="2000" dirty="0"/>
          </a:p>
        </p:txBody>
      </p:sp>
      <p:sp>
        <p:nvSpPr>
          <p:cNvPr id="3" name="Text Placeholder 2"/>
          <p:cNvSpPr>
            <a:spLocks noGrp="1"/>
          </p:cNvSpPr>
          <p:nvPr>
            <p:ph type="body" idx="1"/>
          </p:nvPr>
        </p:nvSpPr>
        <p:spPr>
          <a:xfrm>
            <a:off x="1065211" y="914400"/>
            <a:ext cx="9906001" cy="5105400"/>
          </a:xfrm>
        </p:spPr>
        <p:txBody>
          <a:bodyPr>
            <a:noAutofit/>
          </a:bodyPr>
          <a:lstStyle/>
          <a:p>
            <a:endParaRPr lang="en-US" sz="1600" b="1" u="sng" dirty="0" smtClean="0"/>
          </a:p>
          <a:p>
            <a:r>
              <a:rPr lang="en-US" sz="1600" b="1" u="sng" dirty="0" smtClean="0"/>
              <a:t>Immigrant and minority businesses have much in common:</a:t>
            </a:r>
            <a:endParaRPr lang="en-US" sz="1600" dirty="0" smtClean="0"/>
          </a:p>
          <a:p>
            <a:r>
              <a:rPr lang="en-US" sz="1600" b="1" dirty="0" smtClean="0"/>
              <a:t> </a:t>
            </a:r>
            <a:endParaRPr lang="en-US" sz="1600" dirty="0" smtClean="0"/>
          </a:p>
          <a:p>
            <a:r>
              <a:rPr lang="en-US" sz="1600" dirty="0" smtClean="0"/>
              <a:t>All immigrant businesses, by definition, started with nothing. We have to all go through the same struggle, i.e., starting a business in a new environment, with no family and no cultural roots. In addition to the challenges faced by all businesses, immigrant and minority businesses have to deal with additional challenges, including adjusting to a new culture, environment, language, social interactions, laws and regulations, community, staff, and in some cases, new prejudices and discriminations as well. To work hard and to have an American dream are desires that have inspired and united all of us.</a:t>
            </a:r>
          </a:p>
          <a:p>
            <a:r>
              <a:rPr lang="en-US" sz="1600" dirty="0" smtClean="0"/>
              <a:t> </a:t>
            </a:r>
          </a:p>
          <a:p>
            <a:r>
              <a:rPr lang="en-US" sz="1600" b="1" u="sng" dirty="0" smtClean="0"/>
              <a:t>Hence, there is now the rising, important need to increase inter-group interactions, i.e., to bring business communities of various ethnic groups together to help each other and to help America:</a:t>
            </a:r>
            <a:endParaRPr lang="en-US" sz="1600" dirty="0" smtClean="0"/>
          </a:p>
          <a:p>
            <a:r>
              <a:rPr lang="en-US" sz="1600" dirty="0" smtClean="0"/>
              <a:t/>
            </a:r>
            <a:br>
              <a:rPr lang="en-US" sz="1600" dirty="0" smtClean="0"/>
            </a:br>
            <a:r>
              <a:rPr lang="en-US" sz="1600" dirty="0" smtClean="0"/>
              <a:t>Since immigrant and minority groups have a lot in common, such a synergistic interaction between groups, this will not only benefit the people and businesses in the various groups themselves, but also be good for the economic and cultural growth of middle Tennessee as a whole, since infusion of new blood, new ideas and new initiatives will help America grow and prosper in today’s increasingly competitive global market.</a:t>
            </a:r>
          </a:p>
          <a:p>
            <a:endParaRPr lang="en-US" sz="2000"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228601"/>
            <a:ext cx="9296399" cy="685800"/>
          </a:xfrm>
        </p:spPr>
        <p:txBody>
          <a:bodyPr>
            <a:normAutofit/>
          </a:bodyPr>
          <a:lstStyle/>
          <a:p>
            <a:pPr algn="ctr"/>
            <a:r>
              <a:rPr lang="en-US" sz="2000" b="1" dirty="0" smtClean="0"/>
              <a:t>Tennessee Immigrant and Minority Business Group (TIMBG) </a:t>
            </a:r>
            <a:br>
              <a:rPr lang="en-US" sz="2000" b="1" dirty="0" smtClean="0"/>
            </a:br>
            <a:r>
              <a:rPr lang="en-US" sz="2000" b="1" dirty="0" smtClean="0"/>
              <a:t>Statement of Purpose and Organizational Principles</a:t>
            </a:r>
            <a:endParaRPr lang="en-US" sz="2000" dirty="0"/>
          </a:p>
        </p:txBody>
      </p:sp>
      <p:sp>
        <p:nvSpPr>
          <p:cNvPr id="3" name="Text Placeholder 2"/>
          <p:cNvSpPr>
            <a:spLocks noGrp="1"/>
          </p:cNvSpPr>
          <p:nvPr>
            <p:ph type="body" idx="1"/>
          </p:nvPr>
        </p:nvSpPr>
        <p:spPr>
          <a:xfrm>
            <a:off x="989011" y="990600"/>
            <a:ext cx="9982201" cy="5029200"/>
          </a:xfrm>
        </p:spPr>
        <p:txBody>
          <a:bodyPr>
            <a:normAutofit fontScale="70000" lnSpcReduction="20000"/>
          </a:bodyPr>
          <a:lstStyle/>
          <a:p>
            <a:endParaRPr lang="en-US" b="1" i="1" u="sng" dirty="0" smtClean="0"/>
          </a:p>
          <a:p>
            <a:r>
              <a:rPr lang="en-US" b="1" i="1" u="sng" dirty="0" smtClean="0"/>
              <a:t>Mission of TIMBG:</a:t>
            </a:r>
            <a:r>
              <a:rPr lang="en-US" dirty="0" smtClean="0"/>
              <a:t> Establish a forum for the </a:t>
            </a:r>
            <a:r>
              <a:rPr lang="en-US" u="sng" dirty="0" smtClean="0"/>
              <a:t>promotion of communication and interaction among immigrant and minority business owners.</a:t>
            </a:r>
            <a:r>
              <a:rPr lang="en-US" dirty="0" smtClean="0"/>
              <a:t> Working together, we can address common issues and further the interests of all.   </a:t>
            </a:r>
          </a:p>
          <a:p>
            <a:r>
              <a:rPr lang="en-US" dirty="0" smtClean="0"/>
              <a:t> </a:t>
            </a:r>
          </a:p>
          <a:p>
            <a:r>
              <a:rPr lang="en-US" b="1" i="1" u="sng" dirty="0" smtClean="0"/>
              <a:t>Agenda of TIMBG</a:t>
            </a:r>
            <a:r>
              <a:rPr lang="en-US" b="1" u="sng" dirty="0" smtClean="0"/>
              <a:t>:</a:t>
            </a:r>
            <a:r>
              <a:rPr lang="en-US" dirty="0" smtClean="0"/>
              <a:t> Convene monthly seminar meetings enabling immigrant business owners to </a:t>
            </a:r>
            <a:r>
              <a:rPr lang="en-US" b="1" u="sng" dirty="0" smtClean="0"/>
              <a:t>market their services and products</a:t>
            </a:r>
            <a:r>
              <a:rPr lang="en-US" dirty="0" smtClean="0"/>
              <a:t> as well as to conduct </a:t>
            </a:r>
            <a:r>
              <a:rPr lang="en-US" u="sng" dirty="0" smtClean="0"/>
              <a:t>discussion of topics of general interest to the immigrant and minority business community.</a:t>
            </a:r>
            <a:endParaRPr lang="en-US" dirty="0" smtClean="0"/>
          </a:p>
          <a:p>
            <a:r>
              <a:rPr lang="en-US" dirty="0" smtClean="0"/>
              <a:t> </a:t>
            </a:r>
          </a:p>
          <a:p>
            <a:r>
              <a:rPr lang="en-US" b="1" dirty="0" smtClean="0"/>
              <a:t>Membership of TIMBG is open to ALL business entrepreneurs, those of immigrants and minorities and those that are interested in interacting with immigrants and minority businesses.</a:t>
            </a:r>
            <a:endParaRPr lang="en-US" dirty="0" smtClean="0"/>
          </a:p>
          <a:p>
            <a:r>
              <a:rPr lang="en-US" dirty="0" smtClean="0"/>
              <a:t> </a:t>
            </a:r>
          </a:p>
          <a:p>
            <a:r>
              <a:rPr lang="en-US" b="1" u="sng" dirty="0" smtClean="0"/>
              <a:t>TIMBG co-founders:</a:t>
            </a:r>
            <a:endParaRPr lang="en-US" dirty="0" smtClean="0"/>
          </a:p>
          <a:p>
            <a:r>
              <a:rPr lang="en-US" dirty="0" smtClean="0"/>
              <a:t> </a:t>
            </a:r>
          </a:p>
          <a:p>
            <a:r>
              <a:rPr lang="en-US" dirty="0" smtClean="0"/>
              <a:t>Ming Wang                 </a:t>
            </a:r>
            <a:r>
              <a:rPr lang="en-US" b="1" u="sng" dirty="0" smtClean="0">
                <a:hlinkClick r:id="rId2"/>
              </a:rPr>
              <a:t>drwang@wangvisioninstitute.com</a:t>
            </a:r>
            <a:r>
              <a:rPr lang="en-US" dirty="0" smtClean="0"/>
              <a:t/>
            </a:r>
            <a:br>
              <a:rPr lang="en-US" dirty="0" smtClean="0"/>
            </a:br>
            <a:r>
              <a:rPr lang="en-US" dirty="0" smtClean="0"/>
              <a:t>Galen Hull                  </a:t>
            </a:r>
            <a:r>
              <a:rPr lang="en-US" b="1" u="sng" dirty="0" smtClean="0">
                <a:hlinkClick r:id="rId3"/>
              </a:rPr>
              <a:t>galenhull@gmail.com</a:t>
            </a:r>
            <a:r>
              <a:rPr lang="en-US" dirty="0" smtClean="0"/>
              <a:t/>
            </a:r>
            <a:br>
              <a:rPr lang="en-US" dirty="0" smtClean="0"/>
            </a:br>
            <a:r>
              <a:rPr lang="en-US" dirty="0" err="1" smtClean="0"/>
              <a:t>Christin</a:t>
            </a:r>
            <a:r>
              <a:rPr lang="en-US" dirty="0" smtClean="0"/>
              <a:t> Duncan (secretary):  </a:t>
            </a:r>
            <a:r>
              <a:rPr lang="en-US" b="1" u="sng" dirty="0" smtClean="0">
                <a:hlinkClick r:id="rId4"/>
              </a:rPr>
              <a:t>christin@wangvisioninstitute.com</a:t>
            </a:r>
            <a:endParaRPr lang="en-US" b="1" dirty="0" smtClean="0"/>
          </a:p>
          <a:p>
            <a:r>
              <a:rPr lang="en-US" dirty="0" smtClean="0"/>
              <a:t> </a:t>
            </a:r>
          </a:p>
          <a:p>
            <a:endParaRPr lang="en-US" b="1" u="sng" dirty="0" smtClean="0"/>
          </a:p>
          <a:p>
            <a:r>
              <a:rPr lang="en-US" b="1" u="sng" dirty="0" smtClean="0"/>
              <a:t>The process of hosting a TIMBG monthly seminar:</a:t>
            </a:r>
            <a:endParaRPr lang="en-US" dirty="0" smtClean="0"/>
          </a:p>
          <a:p>
            <a:r>
              <a:rPr lang="en-US" dirty="0" smtClean="0"/>
              <a:t> </a:t>
            </a:r>
          </a:p>
          <a:p>
            <a:pPr lvl="0"/>
            <a:r>
              <a:rPr lang="en-US" dirty="0" smtClean="0"/>
              <a:t>Send a request to host, to TIMBG founding member committee, for approval. Once approved, be responsible for hosting that month’s seminar, i.e., Set a date, find a venue, and arrange food/drinks (and responsible for the cost). Send an event e-mail, to </a:t>
            </a:r>
            <a:r>
              <a:rPr lang="en-US" dirty="0" err="1" smtClean="0"/>
              <a:t>Christin</a:t>
            </a:r>
            <a:r>
              <a:rPr lang="en-US" dirty="0" smtClean="0"/>
              <a:t>, who will in turn e-mail blast it out to TIMBG list. Format of seminar: 6:30pm-8pm, </a:t>
            </a:r>
            <a:r>
              <a:rPr lang="en-US" dirty="0" err="1" smtClean="0"/>
              <a:t>Tu</a:t>
            </a:r>
            <a:r>
              <a:rPr lang="en-US" dirty="0" smtClean="0"/>
              <a:t>/</a:t>
            </a:r>
            <a:r>
              <a:rPr lang="en-US" dirty="0" err="1" smtClean="0"/>
              <a:t>Th</a:t>
            </a:r>
            <a:r>
              <a:rPr lang="en-US" dirty="0" smtClean="0"/>
              <a:t>, 20 min social, 20 min host marketing talk, </a:t>
            </a:r>
            <a:br>
              <a:rPr lang="en-US" dirty="0" smtClean="0"/>
            </a:br>
            <a:r>
              <a:rPr lang="en-US" dirty="0" smtClean="0"/>
              <a:t>20 min general discussion.</a:t>
            </a:r>
          </a:p>
          <a:p>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457201"/>
            <a:ext cx="9829799" cy="457200"/>
          </a:xfrm>
        </p:spPr>
        <p:txBody>
          <a:bodyPr>
            <a:normAutofit/>
          </a:bodyPr>
          <a:lstStyle/>
          <a:p>
            <a:pPr algn="ctr"/>
            <a:r>
              <a:rPr lang="en-US" sz="2000" b="1" dirty="0" smtClean="0"/>
              <a:t>Tennessee Immigrant and Minority Business Group (TIMBG)</a:t>
            </a:r>
            <a:endParaRPr lang="en-US" sz="2000" dirty="0"/>
          </a:p>
        </p:txBody>
      </p:sp>
      <p:sp>
        <p:nvSpPr>
          <p:cNvPr id="3" name="Text Placeholder 2"/>
          <p:cNvSpPr>
            <a:spLocks noGrp="1"/>
          </p:cNvSpPr>
          <p:nvPr>
            <p:ph type="body" idx="1"/>
          </p:nvPr>
        </p:nvSpPr>
        <p:spPr>
          <a:xfrm>
            <a:off x="1293813" y="1066800"/>
            <a:ext cx="9829799" cy="4953000"/>
          </a:xfrm>
        </p:spPr>
        <p:txBody>
          <a:bodyPr>
            <a:normAutofit/>
          </a:bodyPr>
          <a:lstStyle/>
          <a:p>
            <a:pPr algn="ctr"/>
            <a:endParaRPr lang="en-US" sz="1400" b="1" u="sng" dirty="0" smtClean="0"/>
          </a:p>
          <a:p>
            <a:pPr algn="ctr"/>
            <a:endParaRPr lang="en-US" sz="1400" b="1" u="sng" dirty="0" smtClean="0"/>
          </a:p>
          <a:p>
            <a:pPr algn="ctr"/>
            <a:r>
              <a:rPr lang="en-US" sz="1400" b="1" u="sng" dirty="0" smtClean="0"/>
              <a:t>Co-founders</a:t>
            </a:r>
          </a:p>
          <a:p>
            <a:pPr algn="ctr"/>
            <a:endParaRPr lang="en-US" sz="1400" b="1" u="sng" dirty="0" smtClean="0"/>
          </a:p>
          <a:p>
            <a:pPr algn="ctr"/>
            <a:r>
              <a:rPr lang="en-US" sz="1400" b="1" dirty="0" smtClean="0"/>
              <a:t>Ming Wang and Galen Hull</a:t>
            </a:r>
          </a:p>
          <a:p>
            <a:pPr algn="ctr"/>
            <a:endParaRPr lang="en-US" sz="1400" b="1" dirty="0" smtClean="0"/>
          </a:p>
          <a:p>
            <a:pPr algn="ctr"/>
            <a:endParaRPr lang="en-US" sz="1400" b="1" u="sng" dirty="0" smtClean="0"/>
          </a:p>
          <a:p>
            <a:pPr algn="ctr"/>
            <a:r>
              <a:rPr lang="en-US" sz="1400" b="1" u="sng" dirty="0" smtClean="0"/>
              <a:t>Founding Members of TIMBG  as of </a:t>
            </a:r>
            <a:r>
              <a:rPr lang="en-US" sz="1400" b="1" u="sng" dirty="0" smtClean="0"/>
              <a:t>9-25-13</a:t>
            </a:r>
          </a:p>
          <a:p>
            <a:pPr algn="ctr"/>
            <a:endParaRPr lang="en-US" sz="1400" dirty="0" smtClean="0"/>
          </a:p>
          <a:p>
            <a:r>
              <a:rPr lang="en-US" sz="1200" dirty="0" smtClean="0"/>
              <a:t> </a:t>
            </a:r>
          </a:p>
          <a:p>
            <a:r>
              <a:rPr lang="en-US" sz="1200" b="1" dirty="0" err="1" smtClean="0"/>
              <a:t>Bahl</a:t>
            </a:r>
            <a:r>
              <a:rPr lang="en-US" sz="1200" b="1" dirty="0" smtClean="0"/>
              <a:t>, </a:t>
            </a:r>
            <a:r>
              <a:rPr lang="en-US" sz="1200" b="1" dirty="0" err="1" smtClean="0"/>
              <a:t>Neera</a:t>
            </a:r>
            <a:r>
              <a:rPr lang="en-US" sz="1200" b="1" dirty="0" smtClean="0"/>
              <a:t>  	Bush, Cary 		Church, Brian 	Eaton, Kenneth 	</a:t>
            </a:r>
            <a:r>
              <a:rPr lang="en-US" sz="1200" b="1" dirty="0" smtClean="0"/>
              <a:t>    </a:t>
            </a:r>
            <a:r>
              <a:rPr lang="en-US" sz="1200" b="1" dirty="0" err="1" smtClean="0"/>
              <a:t>Ejiofor</a:t>
            </a:r>
            <a:r>
              <a:rPr lang="en-US" sz="1200" b="1" dirty="0" smtClean="0"/>
              <a:t>, </a:t>
            </a:r>
            <a:r>
              <a:rPr lang="en-US" sz="1200" b="1" dirty="0" err="1" smtClean="0"/>
              <a:t>Nonye</a:t>
            </a:r>
            <a:r>
              <a:rPr lang="en-US" sz="1200" b="1" dirty="0" smtClean="0"/>
              <a:t>   </a:t>
            </a:r>
            <a:br>
              <a:rPr lang="en-US" sz="1200" b="1" dirty="0" smtClean="0"/>
            </a:br>
            <a:r>
              <a:rPr lang="en-US" sz="1200" b="1" dirty="0" err="1" smtClean="0"/>
              <a:t>Eum</a:t>
            </a:r>
            <a:r>
              <a:rPr lang="en-US" sz="1200" b="1" dirty="0" smtClean="0"/>
              <a:t>, Dan		</a:t>
            </a:r>
            <a:r>
              <a:rPr lang="en-US" sz="1200" b="1" dirty="0" err="1" smtClean="0"/>
              <a:t>Ferdowsi</a:t>
            </a:r>
            <a:r>
              <a:rPr lang="en-US" sz="1200" b="1" dirty="0" smtClean="0"/>
              <a:t>, </a:t>
            </a:r>
            <a:r>
              <a:rPr lang="en-US" sz="1200" b="1" dirty="0" err="1" smtClean="0"/>
              <a:t>Farzin</a:t>
            </a:r>
            <a:r>
              <a:rPr lang="en-US" sz="1200" b="1" dirty="0" smtClean="0"/>
              <a:t>	Friedman, Ray	Gonzalez, Carlos Enrique  </a:t>
            </a:r>
            <a:r>
              <a:rPr lang="en-US" sz="1200" b="1" dirty="0" smtClean="0"/>
              <a:t>    Hiatt</a:t>
            </a:r>
            <a:r>
              <a:rPr lang="en-US" sz="1200" b="1" dirty="0" smtClean="0"/>
              <a:t>, Jim</a:t>
            </a:r>
          </a:p>
          <a:p>
            <a:r>
              <a:rPr lang="en-US" sz="1200" b="1" dirty="0" smtClean="0"/>
              <a:t>Hilliard, Mark		Huang, JJ 		</a:t>
            </a:r>
            <a:r>
              <a:rPr lang="en-US" sz="1200" b="1" dirty="0" err="1" smtClean="0"/>
              <a:t>Inkum</a:t>
            </a:r>
            <a:r>
              <a:rPr lang="en-US" sz="1200" b="1" dirty="0" smtClean="0"/>
              <a:t>, Chris 		</a:t>
            </a:r>
            <a:r>
              <a:rPr lang="en-US" sz="1200" b="1" dirty="0" err="1" smtClean="0"/>
              <a:t>Inkum</a:t>
            </a:r>
            <a:r>
              <a:rPr lang="en-US" sz="1200" b="1" dirty="0" smtClean="0"/>
              <a:t>, Gina </a:t>
            </a:r>
            <a:r>
              <a:rPr lang="en-US" sz="1200" b="1" dirty="0" smtClean="0"/>
              <a:t>		     </a:t>
            </a:r>
            <a:r>
              <a:rPr lang="en-US" sz="1200" b="1" dirty="0" err="1" smtClean="0"/>
              <a:t>Linell</a:t>
            </a:r>
            <a:r>
              <a:rPr lang="en-US" sz="1200" b="1" dirty="0" smtClean="0"/>
              <a:t>, </a:t>
            </a:r>
            <a:r>
              <a:rPr lang="en-US" sz="1200" b="1" dirty="0" err="1" smtClean="0"/>
              <a:t>Linell</a:t>
            </a:r>
            <a:r>
              <a:rPr lang="en-US" sz="1200" b="1" dirty="0" smtClean="0"/>
              <a:t> </a:t>
            </a:r>
            <a:endParaRPr lang="en-US" sz="1200" b="1" dirty="0" smtClean="0"/>
          </a:p>
          <a:p>
            <a:r>
              <a:rPr lang="en-US" sz="1200" b="1" dirty="0" smtClean="0"/>
              <a:t>Littlejohn</a:t>
            </a:r>
            <a:r>
              <a:rPr lang="en-US" sz="1200" b="1" dirty="0" smtClean="0"/>
              <a:t>, Ronnie	McKnight, Quincy 	Ramos, Mario  	</a:t>
            </a:r>
            <a:r>
              <a:rPr lang="en-US" sz="1200" b="1" dirty="0" smtClean="0"/>
              <a:t>Rivas</a:t>
            </a:r>
            <a:r>
              <a:rPr lang="en-US" sz="1200" b="1" dirty="0" smtClean="0"/>
              <a:t>, Carolina </a:t>
            </a:r>
            <a:r>
              <a:rPr lang="en-US" sz="1200" b="1" dirty="0" smtClean="0"/>
              <a:t>	     Roberts</a:t>
            </a:r>
            <a:r>
              <a:rPr lang="en-US" sz="1200" b="1" dirty="0" smtClean="0"/>
              <a:t>, Kerry </a:t>
            </a:r>
            <a:r>
              <a:rPr lang="en-US" sz="1200" b="1" dirty="0" smtClean="0"/>
              <a:t> </a:t>
            </a:r>
          </a:p>
          <a:p>
            <a:r>
              <a:rPr lang="en-US" sz="1200" b="1" dirty="0" smtClean="0"/>
              <a:t>Roberts</a:t>
            </a:r>
            <a:r>
              <a:rPr lang="en-US" sz="1200" b="1" dirty="0" smtClean="0"/>
              <a:t>, Tony 	Samuel, </a:t>
            </a:r>
            <a:r>
              <a:rPr lang="en-US" sz="1200" b="1" dirty="0" err="1" smtClean="0"/>
              <a:t>Maromy</a:t>
            </a:r>
            <a:r>
              <a:rPr lang="en-US" sz="1200" b="1" dirty="0" smtClean="0"/>
              <a:t>      	</a:t>
            </a:r>
            <a:r>
              <a:rPr lang="en-US" sz="1200" b="1" dirty="0" err="1" smtClean="0"/>
              <a:t>Sethi</a:t>
            </a:r>
            <a:r>
              <a:rPr lang="en-US" sz="1200" b="1" dirty="0" smtClean="0"/>
              <a:t>, Manish Kumar 	</a:t>
            </a:r>
            <a:r>
              <a:rPr lang="en-US" sz="1200" b="1" dirty="0" err="1" smtClean="0"/>
              <a:t>Shetkar</a:t>
            </a:r>
            <a:r>
              <a:rPr lang="en-US" sz="1200" b="1" dirty="0" smtClean="0"/>
              <a:t>, Ravi </a:t>
            </a:r>
            <a:r>
              <a:rPr lang="en-US" sz="1200" b="1" dirty="0" smtClean="0"/>
              <a:t> 	     </a:t>
            </a:r>
            <a:r>
              <a:rPr lang="en-US" sz="1200" b="1" dirty="0" err="1" smtClean="0"/>
              <a:t>Suleyman</a:t>
            </a:r>
            <a:r>
              <a:rPr lang="en-US" sz="1200" b="1" dirty="0" smtClean="0"/>
              <a:t>, </a:t>
            </a:r>
            <a:r>
              <a:rPr lang="en-US" sz="1200" b="1" dirty="0" err="1" smtClean="0"/>
              <a:t>Remziya</a:t>
            </a:r>
            <a:r>
              <a:rPr lang="en-US" sz="1200" b="1" dirty="0" smtClean="0"/>
              <a:t> </a:t>
            </a:r>
          </a:p>
          <a:p>
            <a:r>
              <a:rPr lang="en-US" sz="1200" b="1" dirty="0" err="1" smtClean="0"/>
              <a:t>Syed</a:t>
            </a:r>
            <a:r>
              <a:rPr lang="en-US" sz="1200" b="1" dirty="0" smtClean="0"/>
              <a:t>, </a:t>
            </a:r>
            <a:r>
              <a:rPr lang="en-US" sz="1200" b="1" dirty="0" err="1" smtClean="0"/>
              <a:t>Mohammmad</a:t>
            </a:r>
            <a:r>
              <a:rPr lang="en-US" sz="1200" b="1" dirty="0" smtClean="0"/>
              <a:t>  Ali  </a:t>
            </a:r>
            <a:r>
              <a:rPr lang="en-US" sz="1200" b="1" dirty="0" smtClean="0"/>
              <a:t>	Swain, Carol 		Ta, Tuan T.  		Tang, Kerry     </a:t>
            </a:r>
            <a:r>
              <a:rPr lang="en-US" sz="1200" b="1" dirty="0" smtClean="0"/>
              <a:t>	     </a:t>
            </a:r>
            <a:r>
              <a:rPr lang="en-US" sz="1200" b="1" dirty="0" err="1" smtClean="0"/>
              <a:t>Thach</a:t>
            </a:r>
            <a:r>
              <a:rPr lang="en-US" sz="1200" b="1" dirty="0" smtClean="0"/>
              <a:t>,  </a:t>
            </a:r>
            <a:r>
              <a:rPr lang="en-US" sz="1200" b="1" dirty="0" err="1" smtClean="0"/>
              <a:t>Gatluak</a:t>
            </a:r>
            <a:r>
              <a:rPr lang="en-US" sz="1200" b="1" dirty="0" smtClean="0"/>
              <a:t>   </a:t>
            </a:r>
          </a:p>
          <a:p>
            <a:r>
              <a:rPr lang="en-US" sz="1200" b="1" dirty="0" smtClean="0"/>
              <a:t>Trevino</a:t>
            </a:r>
            <a:r>
              <a:rPr lang="en-US" sz="1200" b="1" dirty="0" smtClean="0"/>
              <a:t>, </a:t>
            </a:r>
            <a:r>
              <a:rPr lang="en-US" sz="1200" b="1" dirty="0" err="1" smtClean="0"/>
              <a:t>Eliud</a:t>
            </a:r>
            <a:r>
              <a:rPr lang="en-US" sz="1200" b="1" dirty="0" smtClean="0"/>
              <a:t> 	</a:t>
            </a:r>
            <a:r>
              <a:rPr lang="en-US" sz="1200" b="1" dirty="0" err="1" smtClean="0"/>
              <a:t>Turney</a:t>
            </a:r>
            <a:r>
              <a:rPr lang="en-US" sz="1200" b="1" dirty="0" smtClean="0"/>
              <a:t>, Jerry  	Wang, John  </a:t>
            </a:r>
            <a:r>
              <a:rPr lang="en-US" sz="1200" b="1" dirty="0" smtClean="0"/>
              <a:t>	Weber</a:t>
            </a:r>
            <a:r>
              <a:rPr lang="en-US" sz="1200" b="1" dirty="0" smtClean="0"/>
              <a:t>, </a:t>
            </a:r>
            <a:r>
              <a:rPr lang="en-US" sz="1200" b="1" dirty="0" smtClean="0"/>
              <a:t>Ralph 	     Wu</a:t>
            </a:r>
            <a:r>
              <a:rPr lang="en-US" sz="1200" b="1" dirty="0" smtClean="0"/>
              <a:t>, </a:t>
            </a:r>
            <a:r>
              <a:rPr lang="en-US" sz="1200" b="1" dirty="0" err="1" smtClean="0"/>
              <a:t>Qiang</a:t>
            </a:r>
            <a:r>
              <a:rPr lang="en-US" sz="1200" b="1" dirty="0" smtClean="0"/>
              <a:t> 	</a:t>
            </a:r>
            <a:endParaRPr lang="en-US" sz="1200" b="1" dirty="0" smtClean="0"/>
          </a:p>
          <a:p>
            <a:r>
              <a:rPr lang="en-US" sz="1200" b="1" dirty="0" err="1" smtClean="0"/>
              <a:t>Xue</a:t>
            </a:r>
            <a:r>
              <a:rPr lang="en-US" sz="1200" b="1" dirty="0" smtClean="0"/>
              <a:t>, Frank  		Yang, </a:t>
            </a:r>
            <a:r>
              <a:rPr lang="en-US" sz="1200" b="1" dirty="0" err="1" smtClean="0"/>
              <a:t>Chenhua</a:t>
            </a:r>
            <a:r>
              <a:rPr lang="en-US" sz="1200" b="1" dirty="0" smtClean="0"/>
              <a:t> 	</a:t>
            </a:r>
            <a:r>
              <a:rPr lang="en-US" sz="1200" b="1" dirty="0" err="1" smtClean="0"/>
              <a:t>Yazdian</a:t>
            </a:r>
            <a:r>
              <a:rPr lang="en-US" sz="1200" b="1" dirty="0" smtClean="0"/>
              <a:t>, Sam  </a:t>
            </a:r>
            <a:r>
              <a:rPr lang="en-US" sz="1300" b="1" dirty="0" smtClean="0"/>
              <a:t>  </a:t>
            </a:r>
          </a:p>
          <a:p>
            <a:endParaRPr lang="en-US" sz="1300" b="1"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2" y="381000"/>
            <a:ext cx="9601199" cy="457200"/>
          </a:xfrm>
        </p:spPr>
        <p:txBody>
          <a:bodyPr>
            <a:normAutofit/>
          </a:bodyPr>
          <a:lstStyle/>
          <a:p>
            <a:pPr algn="r"/>
            <a:r>
              <a:rPr lang="en-US" sz="1200" b="1" dirty="0" smtClean="0">
                <a:latin typeface="Arial" pitchFamily="34" charset="0"/>
                <a:ea typeface="Batang" pitchFamily="18" charset="-127"/>
                <a:cs typeface="Arial" pitchFamily="34" charset="0"/>
              </a:rPr>
              <a:t>Immigrant Entrepreneurs: The Face of the New Nashville</a:t>
            </a:r>
            <a:r>
              <a:rPr lang="en-US" sz="1200" b="1" dirty="0" smtClean="0">
                <a:latin typeface="Batang" pitchFamily="18" charset="-127"/>
                <a:ea typeface="Batang" pitchFamily="18" charset="-127"/>
              </a:rPr>
              <a:t/>
            </a:r>
            <a:br>
              <a:rPr lang="en-US" sz="1200" b="1" dirty="0" smtClean="0">
                <a:latin typeface="Batang" pitchFamily="18" charset="-127"/>
                <a:ea typeface="Batang" pitchFamily="18" charset="-127"/>
              </a:rPr>
            </a:br>
            <a:endParaRPr lang="en-US" sz="1200" dirty="0"/>
          </a:p>
        </p:txBody>
      </p:sp>
      <p:sp>
        <p:nvSpPr>
          <p:cNvPr id="3" name="Content Placeholder 2"/>
          <p:cNvSpPr>
            <a:spLocks noGrp="1"/>
          </p:cNvSpPr>
          <p:nvPr>
            <p:ph idx="1"/>
          </p:nvPr>
        </p:nvSpPr>
        <p:spPr>
          <a:xfrm>
            <a:off x="1293813" y="762000"/>
            <a:ext cx="9601200" cy="5638800"/>
          </a:xfrm>
        </p:spPr>
        <p:txBody>
          <a:bodyPr>
            <a:normAutofit/>
          </a:bodyPr>
          <a:lstStyle/>
          <a:p>
            <a:pPr algn="ctr">
              <a:buNone/>
            </a:pPr>
            <a:r>
              <a:rPr lang="en-US" sz="1400" b="1" dirty="0" smtClean="0">
                <a:latin typeface="Arial" pitchFamily="34" charset="0"/>
                <a:ea typeface="Batang" pitchFamily="18" charset="-127"/>
                <a:cs typeface="Arial" pitchFamily="34" charset="0"/>
              </a:rPr>
              <a:t>	</a:t>
            </a:r>
            <a:r>
              <a:rPr lang="en-US" sz="1600" b="1" dirty="0" smtClean="0">
                <a:latin typeface="Arial" pitchFamily="34" charset="0"/>
                <a:ea typeface="Batang" pitchFamily="18" charset="-127"/>
                <a:cs typeface="Arial" pitchFamily="34" charset="0"/>
              </a:rPr>
              <a:t>Historical Perspective on  Immigrant Population Growth in Nashville</a:t>
            </a:r>
          </a:p>
          <a:p>
            <a:pPr>
              <a:buNone/>
            </a:pPr>
            <a:r>
              <a:rPr lang="en-US" sz="1400" b="1" dirty="0" smtClean="0">
                <a:latin typeface="Arial" pitchFamily="34" charset="0"/>
                <a:cs typeface="Arial" pitchFamily="34" charset="0"/>
              </a:rPr>
              <a:t>In 2001 the Center for Immigration Studies undertook a study of immigration trends in the U.S. in which they described the development of “</a:t>
            </a:r>
            <a:r>
              <a:rPr lang="en-US" sz="1400" b="1" dirty="0" smtClean="0">
                <a:solidFill>
                  <a:srgbClr val="FF0000"/>
                </a:solidFill>
                <a:latin typeface="Arial" pitchFamily="34" charset="0"/>
                <a:cs typeface="Arial" pitchFamily="34" charset="0"/>
              </a:rPr>
              <a:t>New Ellis Islands</a:t>
            </a:r>
            <a:r>
              <a:rPr lang="en-US" sz="1400" b="1" dirty="0" smtClean="0">
                <a:latin typeface="Arial" pitchFamily="34" charset="0"/>
                <a:cs typeface="Arial" pitchFamily="34" charset="0"/>
              </a:rPr>
              <a:t>”.</a:t>
            </a:r>
          </a:p>
          <a:p>
            <a:r>
              <a:rPr lang="en-US" sz="1200" b="1" dirty="0" smtClean="0">
                <a:latin typeface="Arial" pitchFamily="34" charset="0"/>
                <a:cs typeface="Arial" pitchFamily="34" charset="0"/>
              </a:rPr>
              <a:t>Here are a few of the conclusions from the 2001 study:</a:t>
            </a:r>
          </a:p>
          <a:p>
            <a:pPr lvl="1"/>
            <a:r>
              <a:rPr lang="en-US" sz="1200" b="1" dirty="0" smtClean="0">
                <a:latin typeface="Arial" pitchFamily="34" charset="0"/>
                <a:cs typeface="Arial" pitchFamily="34" charset="0"/>
              </a:rPr>
              <a:t> An estimated 1.3 million legal and illegal immigrants were settling in the country each year.  </a:t>
            </a:r>
            <a:br>
              <a:rPr lang="en-US" sz="1200" b="1" dirty="0" smtClean="0">
                <a:latin typeface="Arial" pitchFamily="34" charset="0"/>
                <a:cs typeface="Arial" pitchFamily="34" charset="0"/>
              </a:rPr>
            </a:br>
            <a:endParaRPr lang="en-US" sz="1200" b="1" dirty="0" smtClean="0">
              <a:latin typeface="Arial" pitchFamily="34" charset="0"/>
              <a:cs typeface="Arial" pitchFamily="34" charset="0"/>
            </a:endParaRPr>
          </a:p>
          <a:p>
            <a:pPr lvl="1"/>
            <a:r>
              <a:rPr lang="en-US" sz="1200" b="1" dirty="0" smtClean="0">
                <a:latin typeface="Arial" pitchFamily="34" charset="0"/>
                <a:cs typeface="Arial" pitchFamily="34" charset="0"/>
              </a:rPr>
              <a:t>In the past immigrant settlement had been mostly confined to a few states; California, New York, and Florida accounted for more than half of the nation’s foreign-born population.  </a:t>
            </a:r>
            <a:br>
              <a:rPr lang="en-US" sz="1200" b="1" dirty="0" smtClean="0">
                <a:latin typeface="Arial" pitchFamily="34" charset="0"/>
                <a:cs typeface="Arial" pitchFamily="34" charset="0"/>
              </a:rPr>
            </a:br>
            <a:endParaRPr lang="en-US" sz="1200" b="1" dirty="0" smtClean="0">
              <a:latin typeface="Arial" pitchFamily="34" charset="0"/>
              <a:cs typeface="Arial" pitchFamily="34" charset="0"/>
            </a:endParaRPr>
          </a:p>
          <a:p>
            <a:pPr lvl="1"/>
            <a:r>
              <a:rPr lang="en-US" sz="1200" b="1" dirty="0" smtClean="0">
                <a:latin typeface="Arial" pitchFamily="34" charset="0"/>
                <a:cs typeface="Arial" pitchFamily="34" charset="0"/>
              </a:rPr>
              <a:t>However, immigrants were increasingly settling in areas that until recently had been largely unaffected by immigration. </a:t>
            </a:r>
            <a:br>
              <a:rPr lang="en-US" sz="1200" b="1" dirty="0" smtClean="0">
                <a:latin typeface="Arial" pitchFamily="34" charset="0"/>
                <a:cs typeface="Arial" pitchFamily="34" charset="0"/>
              </a:rPr>
            </a:br>
            <a:endParaRPr lang="en-US" sz="1200" b="1" dirty="0" smtClean="0">
              <a:latin typeface="Arial" pitchFamily="34" charset="0"/>
              <a:cs typeface="Arial" pitchFamily="34" charset="0"/>
            </a:endParaRPr>
          </a:p>
          <a:p>
            <a:pPr lvl="1"/>
            <a:r>
              <a:rPr lang="en-US" sz="1200" b="1" dirty="0" smtClean="0">
                <a:latin typeface="Arial" pitchFamily="34" charset="0"/>
                <a:cs typeface="Arial" pitchFamily="34" charset="0"/>
              </a:rPr>
              <a:t>Those counties in which the number of new legal immigrants was equal in size to at least half of the existing foreign-born population in 1990 were designated as “</a:t>
            </a:r>
            <a:r>
              <a:rPr lang="en-US" sz="1200" b="1" i="1" dirty="0" smtClean="0">
                <a:latin typeface="Arial" pitchFamily="34" charset="0"/>
                <a:cs typeface="Arial" pitchFamily="34" charset="0"/>
              </a:rPr>
              <a:t>New Ellis Islands</a:t>
            </a:r>
            <a:r>
              <a:rPr lang="en-US" sz="1200" b="1" dirty="0" smtClean="0">
                <a:latin typeface="Arial" pitchFamily="34" charset="0"/>
                <a:cs typeface="Arial" pitchFamily="34" charset="0"/>
              </a:rPr>
              <a:t>”. </a:t>
            </a:r>
          </a:p>
          <a:p>
            <a:pPr lvl="1">
              <a:buNone/>
            </a:pPr>
            <a:endParaRPr lang="en-US" sz="1200" b="1" dirty="0" smtClean="0">
              <a:latin typeface="Arial" pitchFamily="34" charset="0"/>
              <a:cs typeface="Arial" pitchFamily="34" charset="0"/>
            </a:endParaRPr>
          </a:p>
          <a:p>
            <a:pPr lvl="1"/>
            <a:r>
              <a:rPr lang="en-US" sz="1200" b="1" dirty="0" smtClean="0">
                <a:latin typeface="Arial" pitchFamily="34" charset="0"/>
                <a:cs typeface="Arial" pitchFamily="34" charset="0"/>
              </a:rPr>
              <a:t>One out of 14 counties in the U.S. met the criteria of a </a:t>
            </a:r>
            <a:r>
              <a:rPr lang="en-US" sz="1200" b="1" i="1" dirty="0" smtClean="0">
                <a:latin typeface="Arial" pitchFamily="34" charset="0"/>
                <a:cs typeface="Arial" pitchFamily="34" charset="0"/>
              </a:rPr>
              <a:t>New Ellis Island</a:t>
            </a:r>
            <a:r>
              <a:rPr lang="en-US" sz="1200" b="1" dirty="0" smtClean="0">
                <a:latin typeface="Arial" pitchFamily="34" charset="0"/>
                <a:cs typeface="Arial" pitchFamily="34" charset="0"/>
              </a:rPr>
              <a:t>. While these counties could be found throughout the U.S., the new areas of immigrant settlement were in 131 counties in the South </a:t>
            </a:r>
          </a:p>
          <a:p>
            <a:pPr lvl="1">
              <a:buNone/>
            </a:pPr>
            <a:endParaRPr lang="en-US" sz="1200" b="1" dirty="0" smtClean="0">
              <a:latin typeface="Arial" pitchFamily="34" charset="0"/>
              <a:cs typeface="Arial" pitchFamily="34" charset="0"/>
            </a:endParaRPr>
          </a:p>
          <a:p>
            <a:pPr lvl="1"/>
            <a:r>
              <a:rPr lang="en-US" sz="1200" b="1" dirty="0" smtClean="0">
                <a:latin typeface="Arial" pitchFamily="34" charset="0"/>
                <a:cs typeface="Arial" pitchFamily="34" charset="0"/>
              </a:rPr>
              <a:t>Georgia had the most counties identified as </a:t>
            </a:r>
            <a:r>
              <a:rPr lang="en-US" sz="1200" b="1" i="1" dirty="0" smtClean="0">
                <a:latin typeface="Arial" pitchFamily="34" charset="0"/>
                <a:cs typeface="Arial" pitchFamily="34" charset="0"/>
              </a:rPr>
              <a:t>New Ellis Islands </a:t>
            </a:r>
            <a:r>
              <a:rPr lang="en-US" sz="1200" b="1" dirty="0" smtClean="0">
                <a:latin typeface="Arial" pitchFamily="34" charset="0"/>
                <a:cs typeface="Arial" pitchFamily="34" charset="0"/>
              </a:rPr>
              <a:t>with 25, followed by Minnesota and Kentucky with 18 counties each. Virginia had 13 such counties, while Tennessee and North Carolina  had 12 each. </a:t>
            </a:r>
          </a:p>
          <a:p>
            <a:pPr lvl="1"/>
            <a:endParaRPr lang="en-US" sz="1200" b="1" dirty="0" smtClean="0">
              <a:latin typeface="Arial" pitchFamily="34" charset="0"/>
              <a:cs typeface="Arial" pitchFamily="34" charset="0"/>
            </a:endParaRPr>
          </a:p>
          <a:p>
            <a:pPr lvl="1"/>
            <a:r>
              <a:rPr lang="en-US" sz="1200" b="1" dirty="0" smtClean="0">
                <a:latin typeface="Arial" pitchFamily="34" charset="0"/>
                <a:cs typeface="Arial" pitchFamily="34" charset="0"/>
              </a:rPr>
              <a:t>The new areas of immigrant settlement tended to be associated with immigration from Mexico or India or with refugee resettlement. Mexico was the leading sending country, followed by India. </a:t>
            </a:r>
          </a:p>
          <a:p>
            <a:pPr lvl="1">
              <a:buNone/>
            </a:pPr>
            <a:endParaRPr lang="en-US" sz="1200" b="1" dirty="0" smtClean="0">
              <a:latin typeface="Arial" pitchFamily="34" charset="0"/>
              <a:cs typeface="Arial" pitchFamily="34" charset="0"/>
            </a:endParaRPr>
          </a:p>
          <a:p>
            <a:pPr lvl="1"/>
            <a:r>
              <a:rPr lang="en-US" sz="1200" b="1" dirty="0" smtClean="0">
                <a:solidFill>
                  <a:srgbClr val="FF0000"/>
                </a:solidFill>
                <a:latin typeface="Arial" pitchFamily="34" charset="0"/>
                <a:cs typeface="Arial" pitchFamily="34" charset="0"/>
              </a:rPr>
              <a:t>Nashville ranked first in the number of new immigrants relative to its foreign-born population in 1990 in the 100 largest metropolitan areas. Atlanta was second and Louisville third. </a:t>
            </a:r>
          </a:p>
          <a:p>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609601"/>
            <a:ext cx="8458201" cy="457199"/>
          </a:xfrm>
        </p:spPr>
        <p:txBody>
          <a:bodyPr>
            <a:normAutofit/>
          </a:bodyPr>
          <a:lstStyle/>
          <a:p>
            <a:pPr algn="ctr"/>
            <a:r>
              <a:rPr lang="en-US" sz="2000" b="1" dirty="0" smtClean="0"/>
              <a:t>Tennessean article on TIMBG  September 26, 2013</a:t>
            </a:r>
            <a:endParaRPr lang="en-US" sz="2000" b="1" dirty="0"/>
          </a:p>
        </p:txBody>
      </p:sp>
      <p:sp>
        <p:nvSpPr>
          <p:cNvPr id="3" name="Text Placeholder 2"/>
          <p:cNvSpPr>
            <a:spLocks noGrp="1"/>
          </p:cNvSpPr>
          <p:nvPr>
            <p:ph type="body" idx="1"/>
          </p:nvPr>
        </p:nvSpPr>
        <p:spPr>
          <a:xfrm>
            <a:off x="760412" y="1143000"/>
            <a:ext cx="10515599" cy="4876800"/>
          </a:xfrm>
        </p:spPr>
        <p:txBody>
          <a:bodyPr>
            <a:normAutofit/>
          </a:bodyPr>
          <a:lstStyle/>
          <a:p>
            <a:pPr algn="ctr"/>
            <a:r>
              <a:rPr lang="en-US" sz="2000" b="1" dirty="0" smtClean="0"/>
              <a:t>Nashville's immigrant entrepreneurs, boosted by Ming Wang, unite for common good</a:t>
            </a:r>
          </a:p>
          <a:p>
            <a:endParaRPr lang="en-US" sz="1600" dirty="0" smtClean="0"/>
          </a:p>
          <a:p>
            <a:r>
              <a:rPr lang="en-US" sz="1600" b="1" dirty="0" smtClean="0"/>
              <a:t>Dr. Ming Wang, a Chinese-born ophthalmologist, has been leading the formation of a Nashville-based Tennessee Immigrant and Minority Business Group. The group's first meeting is scheduled for tonight. </a:t>
            </a:r>
            <a:br>
              <a:rPr lang="en-US" sz="1600" b="1" dirty="0" smtClean="0"/>
            </a:br>
            <a:r>
              <a:rPr lang="en-US" sz="1600" b="1" dirty="0" smtClean="0"/>
              <a:t>Written by  </a:t>
            </a:r>
            <a:r>
              <a:rPr lang="en-US" sz="1600" b="1" dirty="0" smtClean="0">
                <a:hlinkClick r:id="rId2"/>
              </a:rPr>
              <a:t>G. Chambers Williams III</a:t>
            </a:r>
            <a:r>
              <a:rPr lang="en-US" sz="1600" b="1" dirty="0" smtClean="0"/>
              <a:t>  The Tennessean</a:t>
            </a:r>
            <a:endParaRPr lang="en-US" sz="1600" dirty="0" smtClean="0"/>
          </a:p>
          <a:p>
            <a:endParaRPr lang="en-US" sz="1600" dirty="0" smtClean="0"/>
          </a:p>
          <a:p>
            <a:r>
              <a:rPr lang="en-US" sz="1400" b="1" dirty="0" smtClean="0"/>
              <a:t>The Tennessee Immigrant and Minority </a:t>
            </a:r>
            <a:r>
              <a:rPr lang="en-US" sz="1400" b="1" dirty="0" smtClean="0">
                <a:hlinkClick r:id="rId3"/>
              </a:rPr>
              <a:t>Business </a:t>
            </a:r>
            <a:r>
              <a:rPr lang="en-US" sz="1400" b="1" dirty="0" smtClean="0"/>
              <a:t>Group’s first meeting is scheduled for 6:30 p.m. today at Wang Vision 3D Cataract &amp; LASIK Center, 1801 West End Ave., Suite 1150. For more information, contact Wang at </a:t>
            </a:r>
            <a:r>
              <a:rPr lang="en-US" sz="1400" b="1" dirty="0" smtClean="0">
                <a:hlinkClick r:id="rId4"/>
              </a:rPr>
              <a:t>drwang@wangvisioninstitute.com</a:t>
            </a:r>
            <a:r>
              <a:rPr lang="en-US" sz="1400" b="1" dirty="0" smtClean="0"/>
              <a:t>.</a:t>
            </a:r>
          </a:p>
          <a:p>
            <a:endParaRPr lang="en-US" sz="1400" b="1" dirty="0" smtClean="0"/>
          </a:p>
          <a:p>
            <a:r>
              <a:rPr lang="en-US" sz="1400" b="1" dirty="0" smtClean="0"/>
              <a:t>About one of every eight businesses in the Nashville area is owned by immigrants, and the number is growing, according to a recent </a:t>
            </a:r>
            <a:r>
              <a:rPr lang="en-US" sz="1400" b="1" dirty="0" smtClean="0">
                <a:hlinkClick r:id="rId3"/>
              </a:rPr>
              <a:t>study </a:t>
            </a:r>
            <a:r>
              <a:rPr lang="en-US" sz="1400" b="1" dirty="0" smtClean="0"/>
              <a:t>by Tennessee State University. Immigrant communities are booming, as well. Hispanics are the most numerous, but other ethnic groups are expanding as well, including immigrants from India, the Middle East and Africa. That growth — both in the number of immigrants and immigrant-owned businesses — has led to the formation of the Tennessee Immigrant and Minority Business Group, whose inaugural meeting is set for this evening in Nashville.</a:t>
            </a:r>
          </a:p>
          <a:p>
            <a:endParaRPr lang="en-US" sz="1400" b="1" dirty="0" smtClean="0"/>
          </a:p>
          <a:p>
            <a:r>
              <a:rPr lang="en-US" sz="1400" b="1" dirty="0" smtClean="0"/>
              <a:t>The effort is being led by Dr. Ming Wang, a Chinese-born ophthalmologist who operates Wang Vision Institute in Nashville, and Galen Hull, a retired business professor at Tennessee State who has made a career of </a:t>
            </a:r>
            <a:r>
              <a:rPr lang="en-US" sz="1400" b="1" dirty="0" smtClean="0">
                <a:hlinkClick r:id="rId3"/>
              </a:rPr>
              <a:t>studying </a:t>
            </a:r>
            <a:r>
              <a:rPr lang="en-US" sz="1400" b="1" dirty="0" smtClean="0"/>
              <a:t>and working with immigrant entrepreneurs.</a:t>
            </a:r>
          </a:p>
          <a:p>
            <a:endParaRPr lang="en-US" sz="1400" b="1" dirty="0" smtClean="0"/>
          </a:p>
          <a:p>
            <a:r>
              <a:rPr lang="en-US" sz="1400" b="1" dirty="0" smtClean="0"/>
              <a:t>“The idea is to bring these different cultures together so they can work on solving issues for the common good,” Wang said. “This is an area of increasing impact and importance to Middle Tennessee, which is getting more diverse. There has been tremendous growth, including Asian immigrants.</a:t>
            </a:r>
          </a:p>
          <a:p>
            <a:endParaRPr lang="en-US" sz="1400" b="1" dirty="0" smtClean="0"/>
          </a:p>
          <a:p>
            <a:endParaRPr lang="en-US" sz="1700"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381001"/>
            <a:ext cx="8458201" cy="457199"/>
          </a:xfrm>
        </p:spPr>
        <p:txBody>
          <a:bodyPr>
            <a:normAutofit/>
          </a:bodyPr>
          <a:lstStyle/>
          <a:p>
            <a:pPr algn="ctr"/>
            <a:r>
              <a:rPr lang="en-US" sz="2000" b="1" dirty="0" smtClean="0"/>
              <a:t>Tennessean article on TIMBG  September 26, 2013</a:t>
            </a:r>
            <a:endParaRPr lang="en-US" sz="2000" dirty="0"/>
          </a:p>
        </p:txBody>
      </p:sp>
      <p:sp>
        <p:nvSpPr>
          <p:cNvPr id="3" name="Text Placeholder 2"/>
          <p:cNvSpPr>
            <a:spLocks noGrp="1"/>
          </p:cNvSpPr>
          <p:nvPr>
            <p:ph type="body" idx="1"/>
          </p:nvPr>
        </p:nvSpPr>
        <p:spPr>
          <a:xfrm>
            <a:off x="989013" y="990600"/>
            <a:ext cx="9753600" cy="5029200"/>
          </a:xfrm>
        </p:spPr>
        <p:txBody>
          <a:bodyPr>
            <a:noAutofit/>
          </a:bodyPr>
          <a:lstStyle/>
          <a:p>
            <a:r>
              <a:rPr lang="en-US" sz="1400" b="1" dirty="0" smtClean="0"/>
              <a:t>“With this rising diversity, I observed a need to connect people. Most of them arrived on American soil with nothing — like I did when I came here from China in 1982 with only $50 and a dream. They all have their own unique identities, but our problems are common ones.”</a:t>
            </a:r>
          </a:p>
          <a:p>
            <a:endParaRPr lang="en-US" sz="1400" b="1" dirty="0" smtClean="0"/>
          </a:p>
          <a:p>
            <a:endParaRPr lang="en-US" sz="1400" b="1" dirty="0" smtClean="0"/>
          </a:p>
          <a:p>
            <a:r>
              <a:rPr lang="en-US" sz="1400" b="1" dirty="0" smtClean="0"/>
              <a:t>There has been an explosion of growth in the Hispanic community in Davidson County, growing from 4,775 Hispanic residents in 1990 to 46,546 by 2007, Hull said. But other ethnic groups are rising as well, including Somalis and other Africans.</a:t>
            </a:r>
          </a:p>
          <a:p>
            <a:endParaRPr lang="en-US" sz="1400" b="1" dirty="0" smtClean="0"/>
          </a:p>
          <a:p>
            <a:r>
              <a:rPr lang="en-US" sz="1400" b="1" dirty="0" smtClean="0"/>
              <a:t>The idea of the group “isn’t new,” Hull said. He tried to start a similar group about three years ago by bringing together different minority and immigrant chambers of commerce.</a:t>
            </a:r>
          </a:p>
          <a:p>
            <a:endParaRPr lang="en-US" sz="1400" b="1" dirty="0" smtClean="0"/>
          </a:p>
          <a:p>
            <a:r>
              <a:rPr lang="en-US" sz="1400" b="1" dirty="0" smtClean="0"/>
              <a:t>But that effort “fizzled out,” he said. “We started talking about this in 2009 because of problems immigrant </a:t>
            </a:r>
            <a:r>
              <a:rPr lang="en-US" sz="1400" b="1" dirty="0" smtClean="0">
                <a:hlinkClick r:id="rId2"/>
              </a:rPr>
              <a:t>business owners </a:t>
            </a:r>
            <a:r>
              <a:rPr lang="en-US" sz="1400" b="1" dirty="0" smtClean="0"/>
              <a:t>told us about when we were doing our survey,” Hull said.</a:t>
            </a:r>
          </a:p>
          <a:p>
            <a:endParaRPr lang="en-US" sz="1400" dirty="0" smtClean="0"/>
          </a:p>
          <a:p>
            <a:r>
              <a:rPr lang="en-US" sz="1400" b="1" dirty="0" smtClean="0"/>
              <a:t>This time, Hull and Wang are working to bring together not only businesses, but nonprofits and universities, as well, they said.</a:t>
            </a:r>
          </a:p>
          <a:p>
            <a:endParaRPr lang="en-US" sz="1400" b="1" dirty="0" smtClean="0"/>
          </a:p>
          <a:p>
            <a:r>
              <a:rPr lang="en-US" sz="1400" b="1" dirty="0" smtClean="0"/>
              <a:t>“It’s not intended to be grounded on several chambers of commerce coming together,” Hull said. “We’re not </a:t>
            </a:r>
            <a:r>
              <a:rPr lang="en-US" sz="1400" b="1" dirty="0" smtClean="0">
                <a:hlinkClick r:id="rId2"/>
              </a:rPr>
              <a:t>calling </a:t>
            </a:r>
            <a:r>
              <a:rPr lang="en-US" sz="1400" b="1" dirty="0" smtClean="0"/>
              <a:t>our group a chamber, we’re not trying to raise money. </a:t>
            </a:r>
          </a:p>
          <a:p>
            <a:endParaRPr lang="en-US" sz="1400" b="1" dirty="0" smtClean="0"/>
          </a:p>
          <a:p>
            <a:r>
              <a:rPr lang="en-US" sz="1400" b="1" dirty="0" smtClean="0"/>
              <a:t>We’re simply creating a forum to share information, and to be able to talk with one voice to public decision-makers to help solve problems immigrant businesses have. We’re inviting individuals who are either immigrants or minorities.”</a:t>
            </a:r>
          </a:p>
          <a:p>
            <a:endParaRPr lang="en-US" sz="1400" b="1" dirty="0" smtClean="0"/>
          </a:p>
          <a:p>
            <a:endParaRPr lang="en-US" sz="1400" b="1" dirty="0" smtClean="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457201"/>
            <a:ext cx="8458201" cy="457199"/>
          </a:xfrm>
        </p:spPr>
        <p:txBody>
          <a:bodyPr>
            <a:normAutofit/>
          </a:bodyPr>
          <a:lstStyle/>
          <a:p>
            <a:pPr algn="ctr"/>
            <a:r>
              <a:rPr lang="en-US" sz="2000" b="1" dirty="0" smtClean="0"/>
              <a:t>Tennessean article on TIMBG  September 26, 2013</a:t>
            </a:r>
            <a:endParaRPr lang="en-US" sz="2000" dirty="0"/>
          </a:p>
        </p:txBody>
      </p:sp>
      <p:sp>
        <p:nvSpPr>
          <p:cNvPr id="3" name="Text Placeholder 2"/>
          <p:cNvSpPr>
            <a:spLocks noGrp="1"/>
          </p:cNvSpPr>
          <p:nvPr>
            <p:ph type="body" idx="1"/>
          </p:nvPr>
        </p:nvSpPr>
        <p:spPr>
          <a:xfrm>
            <a:off x="912813" y="1066800"/>
            <a:ext cx="10210800" cy="4953000"/>
          </a:xfrm>
        </p:spPr>
        <p:txBody>
          <a:bodyPr>
            <a:normAutofit/>
          </a:bodyPr>
          <a:lstStyle/>
          <a:p>
            <a:endParaRPr lang="en-US" sz="1400" b="1" dirty="0" smtClean="0"/>
          </a:p>
          <a:p>
            <a:r>
              <a:rPr lang="en-US" sz="1400" b="1" dirty="0" smtClean="0"/>
              <a:t>Issues that immigrant and minority business owners routinely face include learning English, dealing with rules and regulations, getting access to capital and finding qualified workers, said another of the group’s founders, Mario Ramos, a Nashville immigration lawyer and board member at the Nashville Area Hispanic Chamber.</a:t>
            </a:r>
          </a:p>
          <a:p>
            <a:endParaRPr lang="en-US" sz="1400" b="1" dirty="0" smtClean="0"/>
          </a:p>
          <a:p>
            <a:r>
              <a:rPr lang="en-US" sz="1400" b="1" dirty="0" smtClean="0"/>
              <a:t>“Getting together to look at these issues as a group seems like a good idea,” Ramos said. “It’s always good to have more friends.” And even though there are many different ethnic groups in Nashville, Ramos says they are connected a lot more than many people might think.</a:t>
            </a:r>
          </a:p>
          <a:p>
            <a:endParaRPr lang="en-US" sz="1400" b="1" dirty="0" smtClean="0"/>
          </a:p>
          <a:p>
            <a:r>
              <a:rPr lang="en-US" sz="1400" b="1" dirty="0" smtClean="0"/>
              <a:t>“For instance,” he said, “many of our Latino stores are owned by Chinese (immigrants). Whatever we can do to build more relationships across different cultures would be good for us and for the region.”</a:t>
            </a:r>
          </a:p>
          <a:p>
            <a:endParaRPr lang="en-US" sz="1400" b="1" dirty="0" smtClean="0"/>
          </a:p>
          <a:p>
            <a:r>
              <a:rPr lang="en-US" sz="1400" b="1" dirty="0" smtClean="0"/>
              <a:t>Yuri </a:t>
            </a:r>
            <a:r>
              <a:rPr lang="en-US" sz="1400" b="1" dirty="0" err="1" smtClean="0"/>
              <a:t>Cunza</a:t>
            </a:r>
            <a:r>
              <a:rPr lang="en-US" sz="1400" b="1" dirty="0" smtClean="0"/>
              <a:t>, president of the Nashville Hispanic Chamber, said the idea of the group is a good one, but it has some challenges.</a:t>
            </a:r>
          </a:p>
          <a:p>
            <a:endParaRPr lang="en-US" sz="1400" b="1" dirty="0" smtClean="0"/>
          </a:p>
          <a:p>
            <a:r>
              <a:rPr lang="en-US" sz="1400" b="1" dirty="0" smtClean="0"/>
              <a:t>“It’s very hard to gather the attention of all the different immigrant communities,” </a:t>
            </a:r>
            <a:r>
              <a:rPr lang="en-US" sz="1400" b="1" dirty="0" err="1" smtClean="0"/>
              <a:t>Cunza</a:t>
            </a:r>
            <a:r>
              <a:rPr lang="en-US" sz="1400" b="1" dirty="0" smtClean="0"/>
              <a:t> said. “But there will be points in common — we all have things we can relate to. Each community has a complex perspective, but through time and patience, they will be able to identify common challenges and assets.</a:t>
            </a:r>
          </a:p>
          <a:p>
            <a:endParaRPr lang="en-US" sz="1400" b="1" dirty="0" smtClean="0"/>
          </a:p>
          <a:p>
            <a:r>
              <a:rPr lang="en-US" sz="1400" b="1" dirty="0" smtClean="0"/>
              <a:t>“The process is not an easy one, but it’s definitely a step forward to understanding those around us and being positive about the potential that lies in the diverse communities in our area.”</a:t>
            </a:r>
          </a:p>
          <a:p>
            <a:endParaRPr lang="en-US" sz="1400" b="1" dirty="0" smtClean="0"/>
          </a:p>
          <a:p>
            <a:r>
              <a:rPr lang="en-US" sz="1400" b="1" dirty="0" smtClean="0"/>
              <a:t>Contact Tennessean business writer G. Chambers Williams III at 615-259-8076 or </a:t>
            </a:r>
            <a:r>
              <a:rPr lang="en-US" sz="1400" b="1" dirty="0" smtClean="0">
                <a:hlinkClick r:id="rId2"/>
              </a:rPr>
              <a:t>cwilliams1@tennessean.com</a:t>
            </a:r>
            <a:r>
              <a:rPr lang="en-US" sz="1400" b="1" dirty="0" smtClean="0"/>
              <a:t>.</a:t>
            </a:r>
            <a:endParaRPr lang="en-US" sz="1400" dirty="0" smtClean="0"/>
          </a:p>
          <a:p>
            <a:r>
              <a:rPr lang="en-US" sz="1400" dirty="0" smtClean="0"/>
              <a:t> </a:t>
            </a:r>
          </a:p>
          <a:p>
            <a:endParaRPr lang="en-US" sz="1400"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endParaRPr lang="en-US"/>
          </a:p>
        </p:txBody>
      </p:sp>
      <p:sp>
        <p:nvSpPr>
          <p:cNvPr id="2051" name="Rectangle 3"/>
          <p:cNvSpPr>
            <a:spLocks noGrp="1" noChangeArrowheads="1"/>
          </p:cNvSpPr>
          <p:nvPr>
            <p:ph type="subTitle" idx="1"/>
          </p:nvPr>
        </p:nvSpPr>
        <p:spPr/>
        <p:txBody>
          <a:bodyPr/>
          <a:lstStyle/>
          <a:p>
            <a:endParaRPr lang="en-US"/>
          </a:p>
        </p:txBody>
      </p:sp>
      <p:pic>
        <p:nvPicPr>
          <p:cNvPr id="2052" name="Picture 4" descr="DCE Home"/>
          <p:cNvPicPr>
            <a:picLocks noChangeAspect="1" noChangeArrowheads="1"/>
          </p:cNvPicPr>
          <p:nvPr/>
        </p:nvPicPr>
        <p:blipFill>
          <a:blip r:embed="rId2" cstate="print"/>
          <a:srcRect/>
          <a:stretch>
            <a:fillRect/>
          </a:stretch>
        </p:blipFill>
        <p:spPr bwMode="auto">
          <a:xfrm>
            <a:off x="-2031471" y="-1600200"/>
            <a:ext cx="16251767" cy="9144000"/>
          </a:xfrm>
          <a:prstGeom prst="rect">
            <a:avLst/>
          </a:prstGeom>
          <a:noFill/>
        </p:spPr>
      </p:pic>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endParaRPr lang="en-US"/>
          </a:p>
        </p:txBody>
      </p:sp>
      <p:sp>
        <p:nvSpPr>
          <p:cNvPr id="3075" name="Rectangle 3"/>
          <p:cNvSpPr>
            <a:spLocks noGrp="1" noChangeArrowheads="1"/>
          </p:cNvSpPr>
          <p:nvPr>
            <p:ph type="body" idx="1"/>
          </p:nvPr>
        </p:nvSpPr>
        <p:spPr/>
        <p:txBody>
          <a:bodyPr/>
          <a:lstStyle/>
          <a:p>
            <a:endParaRPr lang="en-US"/>
          </a:p>
        </p:txBody>
      </p:sp>
      <p:pic>
        <p:nvPicPr>
          <p:cNvPr id="3076" name="Picture 4" descr="DCE view all events"/>
          <p:cNvPicPr>
            <a:picLocks noChangeAspect="1" noChangeArrowheads="1"/>
          </p:cNvPicPr>
          <p:nvPr/>
        </p:nvPicPr>
        <p:blipFill>
          <a:blip r:embed="rId2" cstate="print"/>
          <a:srcRect/>
          <a:stretch>
            <a:fillRect/>
          </a:stretch>
        </p:blipFill>
        <p:spPr bwMode="auto">
          <a:xfrm>
            <a:off x="-2031471" y="-1143000"/>
            <a:ext cx="16251767" cy="9144000"/>
          </a:xfrm>
          <a:prstGeom prst="rect">
            <a:avLst/>
          </a:prstGeom>
          <a:noFill/>
        </p:spPr>
      </p:pic>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endParaRPr lang="en-US"/>
          </a:p>
        </p:txBody>
      </p:sp>
      <p:sp>
        <p:nvSpPr>
          <p:cNvPr id="4099" name="Rectangle 3"/>
          <p:cNvSpPr>
            <a:spLocks noGrp="1" noChangeArrowheads="1"/>
          </p:cNvSpPr>
          <p:nvPr>
            <p:ph type="body" idx="1"/>
          </p:nvPr>
        </p:nvSpPr>
        <p:spPr/>
        <p:txBody>
          <a:bodyPr/>
          <a:lstStyle/>
          <a:p>
            <a:endParaRPr lang="en-US"/>
          </a:p>
        </p:txBody>
      </p:sp>
      <p:pic>
        <p:nvPicPr>
          <p:cNvPr id="4100" name="Picture 4" descr="DCE view past events"/>
          <p:cNvPicPr>
            <a:picLocks noChangeAspect="1" noChangeArrowheads="1"/>
          </p:cNvPicPr>
          <p:nvPr/>
        </p:nvPicPr>
        <p:blipFill>
          <a:blip r:embed="rId2" cstate="print"/>
          <a:srcRect/>
          <a:stretch>
            <a:fillRect/>
          </a:stretch>
        </p:blipFill>
        <p:spPr bwMode="auto">
          <a:xfrm>
            <a:off x="-2031471" y="-1143000"/>
            <a:ext cx="16251767" cy="9144000"/>
          </a:xfrm>
          <a:prstGeom prst="rect">
            <a:avLst/>
          </a:prstGeom>
          <a:noFill/>
        </p:spPr>
      </p:pic>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owerpoint-Intpage.jp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 y="535781"/>
            <a:ext cx="12188825" cy="9141619"/>
          </a:xfrm>
          <a:prstGeom prst="rect">
            <a:avLst/>
          </a:prstGeom>
        </p:spPr>
      </p:pic>
      <p:pic>
        <p:nvPicPr>
          <p:cNvPr id="4" name="Picture 3" descr="GMC-Homepage-NEW.jp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912812" y="1524000"/>
            <a:ext cx="2228156" cy="5181600"/>
          </a:xfrm>
          <a:prstGeom prst="rect">
            <a:avLst/>
          </a:prstGeom>
        </p:spPr>
      </p:pic>
      <p:pic>
        <p:nvPicPr>
          <p:cNvPr id="5" name="Picture 4" descr="GMC-Homepage-NEW.jp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884612" y="914400"/>
            <a:ext cx="7543800" cy="17543186"/>
          </a:xfrm>
          <a:prstGeom prst="rect">
            <a:avLst/>
          </a:prstGeom>
        </p:spPr>
      </p:pic>
      <p:sp>
        <p:nvSpPr>
          <p:cNvPr id="6" name="Title 1"/>
          <p:cNvSpPr txBox="1">
            <a:spLocks/>
          </p:cNvSpPr>
          <p:nvPr/>
        </p:nvSpPr>
        <p:spPr>
          <a:xfrm>
            <a:off x="8660791" y="228600"/>
            <a:ext cx="3758221" cy="95436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b="1" dirty="0" smtClean="0">
                <a:solidFill>
                  <a:schemeClr val="tx2">
                    <a:lumMod val="75000"/>
                  </a:schemeClr>
                </a:solidFill>
              </a:rPr>
              <a:t>Main Homepage</a:t>
            </a:r>
            <a:endParaRPr lang="en-US" sz="2400" dirty="0">
              <a:solidFill>
                <a:schemeClr val="tx2">
                  <a:lumMod val="75000"/>
                </a:schemeClr>
              </a:solidFill>
            </a:endParaRPr>
          </a:p>
        </p:txBody>
      </p:sp>
    </p:spTree>
    <p:extLst>
      <p:ext uri="{BB962C8B-B14F-4D97-AF65-F5344CB8AC3E}">
        <p14:creationId xmlns="" xmlns:p14="http://schemas.microsoft.com/office/powerpoint/2010/main" val="80503152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304801"/>
            <a:ext cx="8458201" cy="609599"/>
          </a:xfrm>
        </p:spPr>
        <p:txBody>
          <a:bodyPr>
            <a:normAutofit/>
          </a:bodyPr>
          <a:lstStyle/>
          <a:p>
            <a:pPr algn="ctr"/>
            <a:r>
              <a:rPr lang="en-US" sz="2000" b="1" dirty="0" smtClean="0"/>
              <a:t>GlobalMusicCity.com – New website going live soon</a:t>
            </a:r>
            <a:endParaRPr lang="en-US" sz="2000" b="1" dirty="0"/>
          </a:p>
        </p:txBody>
      </p:sp>
      <p:sp>
        <p:nvSpPr>
          <p:cNvPr id="3" name="Text Placeholder 2"/>
          <p:cNvSpPr>
            <a:spLocks noGrp="1"/>
          </p:cNvSpPr>
          <p:nvPr>
            <p:ph type="body" idx="1"/>
          </p:nvPr>
        </p:nvSpPr>
        <p:spPr>
          <a:xfrm>
            <a:off x="1293813" y="1066800"/>
            <a:ext cx="9372599" cy="4953000"/>
          </a:xfrm>
        </p:spPr>
        <p:txBody>
          <a:bodyPr>
            <a:normAutofit fontScale="70000" lnSpcReduction="20000"/>
          </a:bodyPr>
          <a:lstStyle/>
          <a:p>
            <a:endParaRPr lang="en-US" b="1" dirty="0" smtClean="0">
              <a:solidFill>
                <a:schemeClr val="tx2"/>
              </a:solidFill>
            </a:endParaRPr>
          </a:p>
          <a:p>
            <a:r>
              <a:rPr lang="en-US" b="1" dirty="0" smtClean="0">
                <a:solidFill>
                  <a:schemeClr val="tx2"/>
                </a:solidFill>
              </a:rPr>
              <a:t>GlobalMusicCity.com</a:t>
            </a:r>
            <a:r>
              <a:rPr lang="en-US" dirty="0" smtClean="0">
                <a:solidFill>
                  <a:schemeClr val="tx2"/>
                </a:solidFill>
              </a:rPr>
              <a:t> has as its sole commitment the promotion of Nashville as a global business and cultural center in this age of globalization.</a:t>
            </a:r>
          </a:p>
          <a:p>
            <a:r>
              <a:rPr lang="en-US" dirty="0" smtClean="0">
                <a:solidFill>
                  <a:schemeClr val="tx2"/>
                </a:solidFill>
              </a:rPr>
              <a:t> </a:t>
            </a:r>
          </a:p>
          <a:p>
            <a:r>
              <a:rPr lang="en-US" b="1" dirty="0" smtClean="0">
                <a:solidFill>
                  <a:schemeClr val="tx2"/>
                </a:solidFill>
              </a:rPr>
              <a:t>GlobalMusicCity.com</a:t>
            </a:r>
            <a:r>
              <a:rPr lang="en-US" dirty="0" smtClean="0">
                <a:solidFill>
                  <a:schemeClr val="tx2"/>
                </a:solidFill>
              </a:rPr>
              <a:t>  reports on international business and cultural events from a local perspective. </a:t>
            </a:r>
            <a:br>
              <a:rPr lang="en-US" dirty="0" smtClean="0">
                <a:solidFill>
                  <a:schemeClr val="tx2"/>
                </a:solidFill>
              </a:rPr>
            </a:br>
            <a:r>
              <a:rPr lang="en-US" dirty="0" smtClean="0">
                <a:solidFill>
                  <a:schemeClr val="tx2"/>
                </a:solidFill>
              </a:rPr>
              <a:t/>
            </a:r>
            <a:br>
              <a:rPr lang="en-US" dirty="0" smtClean="0">
                <a:solidFill>
                  <a:schemeClr val="tx2"/>
                </a:solidFill>
              </a:rPr>
            </a:br>
            <a:r>
              <a:rPr lang="en-US" b="1" dirty="0" smtClean="0">
                <a:solidFill>
                  <a:schemeClr val="tx2"/>
                </a:solidFill>
              </a:rPr>
              <a:t>GlobalMusicCity.com</a:t>
            </a:r>
            <a:r>
              <a:rPr lang="en-US" dirty="0" smtClean="0">
                <a:solidFill>
                  <a:schemeClr val="tx2"/>
                </a:solidFill>
              </a:rPr>
              <a:t>  purports to be the only comprehensive online publication devoted to focusing on the international dimension of life in Nashville and Tennessee. </a:t>
            </a:r>
            <a:br>
              <a:rPr lang="en-US" dirty="0" smtClean="0">
                <a:solidFill>
                  <a:schemeClr val="tx2"/>
                </a:solidFill>
              </a:rPr>
            </a:br>
            <a:r>
              <a:rPr lang="en-US" dirty="0" smtClean="0">
                <a:solidFill>
                  <a:schemeClr val="tx2"/>
                </a:solidFill>
              </a:rPr>
              <a:t/>
            </a:r>
            <a:br>
              <a:rPr lang="en-US" dirty="0" smtClean="0">
                <a:solidFill>
                  <a:schemeClr val="tx2"/>
                </a:solidFill>
              </a:rPr>
            </a:br>
            <a:r>
              <a:rPr lang="en-US" b="1" dirty="0" smtClean="0">
                <a:solidFill>
                  <a:schemeClr val="tx2"/>
                </a:solidFill>
              </a:rPr>
              <a:t>GlobalMusicCity.com</a:t>
            </a:r>
            <a:r>
              <a:rPr lang="en-US" dirty="0" smtClean="0">
                <a:solidFill>
                  <a:schemeClr val="tx2"/>
                </a:solidFill>
              </a:rPr>
              <a:t>  tracks how local companies are engaging with the global economy and how foreign enterprises are fueling Nashville’s development as an international business hub. </a:t>
            </a:r>
            <a:br>
              <a:rPr lang="en-US" dirty="0" smtClean="0">
                <a:solidFill>
                  <a:schemeClr val="tx2"/>
                </a:solidFill>
              </a:rPr>
            </a:br>
            <a:r>
              <a:rPr lang="en-US" dirty="0" smtClean="0">
                <a:solidFill>
                  <a:schemeClr val="tx2"/>
                </a:solidFill>
              </a:rPr>
              <a:t/>
            </a:r>
            <a:br>
              <a:rPr lang="en-US" dirty="0" smtClean="0">
                <a:solidFill>
                  <a:schemeClr val="tx2"/>
                </a:solidFill>
              </a:rPr>
            </a:br>
            <a:r>
              <a:rPr lang="en-US" b="1" dirty="0" smtClean="0">
                <a:solidFill>
                  <a:schemeClr val="tx2"/>
                </a:solidFill>
              </a:rPr>
              <a:t>GlobalMusicCity.com</a:t>
            </a:r>
            <a:r>
              <a:rPr lang="en-US" dirty="0" smtClean="0">
                <a:solidFill>
                  <a:schemeClr val="tx2"/>
                </a:solidFill>
              </a:rPr>
              <a:t>  publishes a weekly email newsletter based on personal, in-depth reporting and published on our website. </a:t>
            </a:r>
          </a:p>
          <a:p>
            <a:r>
              <a:rPr lang="en-US" dirty="0" smtClean="0">
                <a:solidFill>
                  <a:schemeClr val="tx2"/>
                </a:solidFill>
              </a:rPr>
              <a:t> </a:t>
            </a:r>
          </a:p>
          <a:p>
            <a:r>
              <a:rPr lang="en-US" b="1" dirty="0" smtClean="0">
                <a:solidFill>
                  <a:schemeClr val="tx2"/>
                </a:solidFill>
              </a:rPr>
              <a:t>GlobalMusicCity.com</a:t>
            </a:r>
            <a:r>
              <a:rPr lang="en-US" dirty="0" smtClean="0">
                <a:solidFill>
                  <a:schemeClr val="tx2"/>
                </a:solidFill>
              </a:rPr>
              <a:t>  knits together Nashville's disparate international and immigrant communities, reflecting their ties with the world and helping local readers follow trends in the global economy. </a:t>
            </a:r>
            <a:br>
              <a:rPr lang="en-US" dirty="0" smtClean="0">
                <a:solidFill>
                  <a:schemeClr val="tx2"/>
                </a:solidFill>
              </a:rPr>
            </a:br>
            <a:r>
              <a:rPr lang="en-US" dirty="0" smtClean="0">
                <a:solidFill>
                  <a:schemeClr val="tx2"/>
                </a:solidFill>
              </a:rPr>
              <a:t/>
            </a:r>
            <a:br>
              <a:rPr lang="en-US" dirty="0" smtClean="0">
                <a:solidFill>
                  <a:schemeClr val="tx2"/>
                </a:solidFill>
              </a:rPr>
            </a:br>
            <a:r>
              <a:rPr lang="en-US" b="1" dirty="0" smtClean="0">
                <a:solidFill>
                  <a:schemeClr val="tx2"/>
                </a:solidFill>
              </a:rPr>
              <a:t>GlobalMusicCity.com </a:t>
            </a:r>
            <a:r>
              <a:rPr lang="en-US" dirty="0" smtClean="0">
                <a:solidFill>
                  <a:schemeClr val="tx2"/>
                </a:solidFill>
              </a:rPr>
              <a:t>provides a comprehensive source for the latest academic, business and cultural events around the city and the state through its  international calendar. Our readers can expect a regular selection of articles on cross-border business, education, culture and trade with a focus on "actionable" content. </a:t>
            </a:r>
          </a:p>
          <a:p>
            <a:endParaRPr lang="en-US" dirty="0">
              <a:solidFill>
                <a:schemeClr val="tx2"/>
              </a:solidFill>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Intpage.jp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 y="-381000"/>
            <a:ext cx="12188825" cy="9141619"/>
          </a:xfrm>
          <a:prstGeom prst="rect">
            <a:avLst/>
          </a:prstGeom>
        </p:spPr>
      </p:pic>
      <p:pic>
        <p:nvPicPr>
          <p:cNvPr id="3" name="Picture 2" descr="sponsorship-packages.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751012" y="1133473"/>
            <a:ext cx="8915400" cy="5572127"/>
          </a:xfrm>
          <a:prstGeom prst="rect">
            <a:avLst/>
          </a:prstGeom>
        </p:spPr>
      </p:pic>
      <p:sp>
        <p:nvSpPr>
          <p:cNvPr id="4" name="Title 1"/>
          <p:cNvSpPr txBox="1">
            <a:spLocks/>
          </p:cNvSpPr>
          <p:nvPr/>
        </p:nvSpPr>
        <p:spPr>
          <a:xfrm>
            <a:off x="8228012" y="228600"/>
            <a:ext cx="3758221" cy="95436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b="1" dirty="0" smtClean="0">
                <a:solidFill>
                  <a:schemeClr val="tx2">
                    <a:lumMod val="75000"/>
                  </a:schemeClr>
                </a:solidFill>
              </a:rPr>
              <a:t>Sponsorship Packages</a:t>
            </a:r>
            <a:endParaRPr lang="en-US" sz="2400" dirty="0">
              <a:solidFill>
                <a:schemeClr val="tx2">
                  <a:lumMod val="75000"/>
                </a:schemeClr>
              </a:solidFill>
            </a:endParaRPr>
          </a:p>
        </p:txBody>
      </p:sp>
    </p:spTree>
    <p:extLst>
      <p:ext uri="{BB962C8B-B14F-4D97-AF65-F5344CB8AC3E}">
        <p14:creationId xmlns="" xmlns:p14="http://schemas.microsoft.com/office/powerpoint/2010/main" val="382434983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381000"/>
            <a:ext cx="9601200" cy="1447800"/>
          </a:xfrm>
        </p:spPr>
        <p:txBody>
          <a:bodyPr>
            <a:normAutofit/>
          </a:bodyPr>
          <a:lstStyle/>
          <a:p>
            <a:pPr algn="r"/>
            <a:r>
              <a:rPr lang="en-US" sz="1200" b="1" dirty="0" smtClean="0">
                <a:latin typeface="Arial" pitchFamily="34" charset="0"/>
                <a:ea typeface="Batang" pitchFamily="18" charset="-127"/>
                <a:cs typeface="Arial" pitchFamily="34" charset="0"/>
              </a:rPr>
              <a:t>Immigrant Entrepreneurs: The Face of the New Nashville</a:t>
            </a:r>
            <a:r>
              <a:rPr lang="en-US" sz="1800" b="1" dirty="0" smtClean="0">
                <a:latin typeface="Batang" pitchFamily="18" charset="-127"/>
                <a:ea typeface="Batang" pitchFamily="18" charset="-127"/>
              </a:rPr>
              <a:t/>
            </a:r>
            <a:br>
              <a:rPr lang="en-US" sz="1800" b="1" dirty="0" smtClean="0">
                <a:latin typeface="Batang" pitchFamily="18" charset="-127"/>
                <a:ea typeface="Batang" pitchFamily="18" charset="-127"/>
              </a:rPr>
            </a:br>
            <a:r>
              <a:rPr lang="en-US" dirty="0" smtClean="0">
                <a:latin typeface="Batang" pitchFamily="18" charset="-127"/>
                <a:ea typeface="Batang" pitchFamily="18" charset="-127"/>
              </a:rPr>
              <a:t/>
            </a:r>
            <a:br>
              <a:rPr lang="en-US" dirty="0" smtClean="0">
                <a:latin typeface="Batang" pitchFamily="18" charset="-127"/>
                <a:ea typeface="Batang" pitchFamily="18" charset="-127"/>
              </a:rPr>
            </a:br>
            <a:endParaRPr lang="en-US" dirty="0"/>
          </a:p>
        </p:txBody>
      </p:sp>
      <p:sp>
        <p:nvSpPr>
          <p:cNvPr id="3" name="Content Placeholder 2"/>
          <p:cNvSpPr>
            <a:spLocks noGrp="1"/>
          </p:cNvSpPr>
          <p:nvPr>
            <p:ph idx="1"/>
          </p:nvPr>
        </p:nvSpPr>
        <p:spPr>
          <a:xfrm>
            <a:off x="1293813" y="914400"/>
            <a:ext cx="9601200" cy="5257800"/>
          </a:xfrm>
        </p:spPr>
        <p:txBody>
          <a:bodyPr>
            <a:normAutofit/>
          </a:bodyPr>
          <a:lstStyle/>
          <a:p>
            <a:pPr algn="ctr">
              <a:buNone/>
            </a:pPr>
            <a:r>
              <a:rPr lang="en-US" sz="1600" b="1" dirty="0" smtClean="0">
                <a:latin typeface="Arial" pitchFamily="34" charset="0"/>
                <a:ea typeface="Batang" pitchFamily="18" charset="-127"/>
                <a:cs typeface="Arial" pitchFamily="34" charset="0"/>
              </a:rPr>
              <a:t>Historical Perspective of  Immigrant Population Growth in Nashville</a:t>
            </a:r>
          </a:p>
          <a:p>
            <a:r>
              <a:rPr lang="en-US" sz="1400" b="1" dirty="0" smtClean="0">
                <a:latin typeface="Arial" pitchFamily="34" charset="0"/>
                <a:ea typeface="Batang" pitchFamily="18" charset="-127"/>
                <a:cs typeface="Arial" pitchFamily="34" charset="0"/>
              </a:rPr>
              <a:t>In October 2003 the Urban Institute published the report of a study for the Building the New American Community Project entitled </a:t>
            </a:r>
            <a:r>
              <a:rPr lang="en-US" sz="1400" b="1" i="1" dirty="0" smtClean="0">
                <a:latin typeface="Arial" pitchFamily="34" charset="0"/>
                <a:ea typeface="Batang" pitchFamily="18" charset="-127"/>
                <a:cs typeface="Arial" pitchFamily="34" charset="0"/>
              </a:rPr>
              <a:t>Profile of the Foreign-Born in the Nashville Economic Market</a:t>
            </a:r>
            <a:r>
              <a:rPr lang="en-US" sz="1400" b="1" dirty="0" smtClean="0">
                <a:latin typeface="Arial" pitchFamily="34" charset="0"/>
                <a:ea typeface="Batang" pitchFamily="18" charset="-127"/>
                <a:cs typeface="Arial" pitchFamily="34" charset="0"/>
              </a:rPr>
              <a:t> , supported by the U.S. Department of Health and Human Services. </a:t>
            </a:r>
          </a:p>
          <a:p>
            <a:r>
              <a:rPr lang="en-US" sz="1200" b="1" dirty="0" smtClean="0">
                <a:latin typeface="Arial" pitchFamily="34" charset="0"/>
                <a:ea typeface="Batang" pitchFamily="18" charset="-127"/>
                <a:cs typeface="Arial" pitchFamily="34" charset="0"/>
              </a:rPr>
              <a:t>Here are a few of the findings from that study</a:t>
            </a:r>
            <a:r>
              <a:rPr lang="en-US" sz="1400" b="1" dirty="0" smtClean="0">
                <a:latin typeface="Arial" pitchFamily="34" charset="0"/>
                <a:ea typeface="Batang" pitchFamily="18" charset="-127"/>
                <a:cs typeface="Arial" pitchFamily="34" charset="0"/>
              </a:rPr>
              <a:t>:</a:t>
            </a:r>
          </a:p>
          <a:p>
            <a:pPr lvl="1"/>
            <a:endParaRPr lang="en-US" sz="1200" dirty="0" smtClean="0">
              <a:latin typeface="Arial" pitchFamily="34" charset="0"/>
              <a:ea typeface="Batang" pitchFamily="18" charset="-127"/>
              <a:cs typeface="Arial" pitchFamily="34" charset="0"/>
            </a:endParaRPr>
          </a:p>
          <a:p>
            <a:pPr lvl="1"/>
            <a:r>
              <a:rPr lang="en-US" sz="1200" b="1" dirty="0" smtClean="0">
                <a:latin typeface="Arial" pitchFamily="34" charset="0"/>
                <a:cs typeface="Arial" pitchFamily="34" charset="0"/>
              </a:rPr>
              <a:t>While the share of the Nashville Economic Market’s foreign-born population (5%) was less than half the national average (11%), immigration to the region was growing rapidly:</a:t>
            </a:r>
          </a:p>
          <a:p>
            <a:pPr lvl="1"/>
            <a:endParaRPr lang="en-US" sz="1200" b="1" dirty="0" smtClean="0">
              <a:latin typeface="Arial" pitchFamily="34" charset="0"/>
              <a:cs typeface="Arial" pitchFamily="34" charset="0"/>
            </a:endParaRPr>
          </a:p>
          <a:p>
            <a:pPr lvl="1"/>
            <a:r>
              <a:rPr lang="en-US" sz="1200" b="1" dirty="0" smtClean="0">
                <a:latin typeface="Arial" pitchFamily="34" charset="0"/>
                <a:cs typeface="Arial" pitchFamily="34" charset="0"/>
              </a:rPr>
              <a:t>The foreign-born population grew by 203% between 1990 and 2000, almost four times the national average (57%).</a:t>
            </a:r>
            <a:r>
              <a:rPr lang="en-US" sz="1200" b="1" baseline="30000" dirty="0" smtClean="0">
                <a:latin typeface="Arial" pitchFamily="34" charset="0"/>
                <a:cs typeface="Arial" pitchFamily="34" charset="0"/>
              </a:rPr>
              <a:t> </a:t>
            </a:r>
          </a:p>
          <a:p>
            <a:pPr lvl="1"/>
            <a:endParaRPr lang="en-US" sz="1200" b="1" dirty="0" smtClean="0">
              <a:latin typeface="Arial" pitchFamily="34" charset="0"/>
              <a:cs typeface="Arial" pitchFamily="34" charset="0"/>
            </a:endParaRPr>
          </a:p>
          <a:p>
            <a:pPr lvl="1"/>
            <a:r>
              <a:rPr lang="en-US" sz="1200" b="1" dirty="0" smtClean="0">
                <a:latin typeface="Arial" pitchFamily="34" charset="0"/>
                <a:cs typeface="Arial" pitchFamily="34" charset="0"/>
              </a:rPr>
              <a:t>40% of the Nashville Economic Market’s immigrants arrived after 1995, compared with 24% nationally.</a:t>
            </a:r>
          </a:p>
          <a:p>
            <a:pPr lvl="1"/>
            <a:endParaRPr lang="en-US" sz="1200" b="1" dirty="0" smtClean="0">
              <a:latin typeface="Arial" pitchFamily="34" charset="0"/>
              <a:cs typeface="Arial" pitchFamily="34" charset="0"/>
            </a:endParaRPr>
          </a:p>
          <a:p>
            <a:pPr lvl="1"/>
            <a:r>
              <a:rPr lang="en-US" sz="1200" b="1" dirty="0" smtClean="0">
                <a:latin typeface="Arial" pitchFamily="34" charset="0"/>
                <a:cs typeface="Arial" pitchFamily="34" charset="0"/>
              </a:rPr>
              <a:t>The share of the foreign born in Metro Nashville-Davidson County was slightly higher (7%) and grew by 213% during this period. </a:t>
            </a:r>
          </a:p>
          <a:p>
            <a:pPr lvl="1"/>
            <a:endParaRPr lang="en-US" sz="1200" b="1" dirty="0" smtClean="0">
              <a:latin typeface="Arial" pitchFamily="34" charset="0"/>
              <a:cs typeface="Arial" pitchFamily="34" charset="0"/>
            </a:endParaRPr>
          </a:p>
          <a:p>
            <a:pPr lvl="1"/>
            <a:r>
              <a:rPr lang="en-US" sz="1200" b="1" dirty="0" smtClean="0">
                <a:latin typeface="Arial" pitchFamily="34" charset="0"/>
                <a:cs typeface="Arial" pitchFamily="34" charset="0"/>
              </a:rPr>
              <a:t>The state of Tennessee’s foreign-born population grew by 169% between 1990 and 2000. </a:t>
            </a:r>
          </a:p>
          <a:p>
            <a:pPr lvl="1"/>
            <a:endParaRPr lang="en-US" sz="1200" b="1" dirty="0" smtClean="0">
              <a:latin typeface="Arial" pitchFamily="34" charset="0"/>
              <a:cs typeface="Arial" pitchFamily="34" charset="0"/>
            </a:endParaRPr>
          </a:p>
          <a:p>
            <a:pPr lvl="1"/>
            <a:r>
              <a:rPr lang="en-US" sz="1200" b="1" dirty="0" smtClean="0">
                <a:latin typeface="Arial" pitchFamily="34" charset="0"/>
                <a:cs typeface="Arial" pitchFamily="34" charset="0"/>
              </a:rPr>
              <a:t>In 2000, Tennessee ranked sixth in the nation in the rate of its immigrant population growth. </a:t>
            </a:r>
          </a:p>
          <a:p>
            <a:pPr lvl="1"/>
            <a:endParaRPr lang="en-US" sz="1200" b="1" dirty="0" smtClean="0">
              <a:latin typeface="Arial" pitchFamily="34" charset="0"/>
              <a:cs typeface="Arial" pitchFamily="34" charset="0"/>
            </a:endParaRPr>
          </a:p>
          <a:p>
            <a:pPr lvl="1"/>
            <a:r>
              <a:rPr lang="en-US" sz="1200" b="1" dirty="0" smtClean="0">
                <a:latin typeface="Arial" pitchFamily="34" charset="0"/>
                <a:cs typeface="Arial" pitchFamily="34" charset="0"/>
              </a:rPr>
              <a:t>Nonetheless, despite rapid growth, only 3% of the state’s population by 2000 was foreign-born. </a:t>
            </a:r>
          </a:p>
          <a:p>
            <a:pPr lvl="1"/>
            <a:endParaRPr lang="en-US" sz="1200" b="1" dirty="0">
              <a:latin typeface="Arial" pitchFamily="34" charset="0"/>
              <a:ea typeface="Batang" pitchFamily="18" charset="-127"/>
              <a:cs typeface="Arial" pitchFamily="34" charset="0"/>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293813" y="381000"/>
            <a:ext cx="9372599" cy="381000"/>
          </a:xfrm>
        </p:spPr>
        <p:txBody>
          <a:bodyPr>
            <a:normAutofit/>
          </a:bodyPr>
          <a:lstStyle/>
          <a:p>
            <a:pPr algn="r"/>
            <a:r>
              <a:rPr lang="en-US" sz="1200" b="1" dirty="0" smtClean="0">
                <a:latin typeface="Arial" pitchFamily="34" charset="0"/>
                <a:ea typeface="Batang" pitchFamily="18" charset="-127"/>
                <a:cs typeface="Arial" pitchFamily="34" charset="0"/>
              </a:rPr>
              <a:t>Immigrant Entrepreneurs: The Face of the New Nashville</a:t>
            </a:r>
            <a:endParaRPr lang="en-US" sz="1200" dirty="0"/>
          </a:p>
        </p:txBody>
      </p:sp>
      <p:sp>
        <p:nvSpPr>
          <p:cNvPr id="14" name="Content Placeholder 13"/>
          <p:cNvSpPr>
            <a:spLocks noGrp="1"/>
          </p:cNvSpPr>
          <p:nvPr>
            <p:ph idx="1"/>
          </p:nvPr>
        </p:nvSpPr>
        <p:spPr>
          <a:xfrm>
            <a:off x="1293813" y="914400"/>
            <a:ext cx="9601200" cy="5257800"/>
          </a:xfrm>
        </p:spPr>
        <p:txBody>
          <a:bodyPr>
            <a:normAutofit/>
          </a:bodyPr>
          <a:lstStyle/>
          <a:p>
            <a:pPr algn="ctr">
              <a:buNone/>
            </a:pPr>
            <a:r>
              <a:rPr lang="en-US" sz="1600" b="1" dirty="0" smtClean="0">
                <a:latin typeface="Arial" pitchFamily="34" charset="0"/>
                <a:ea typeface="Batang" pitchFamily="18" charset="-127"/>
                <a:cs typeface="Arial" pitchFamily="34" charset="0"/>
              </a:rPr>
              <a:t>Historical Perspective of  Immigrant Population Growth in Nashville</a:t>
            </a:r>
          </a:p>
          <a:p>
            <a:pPr lvl="1"/>
            <a:endParaRPr lang="en-US" sz="1100" dirty="0" smtClean="0">
              <a:latin typeface="Arial" pitchFamily="34" charset="0"/>
              <a:cs typeface="Arial" pitchFamily="34" charset="0"/>
            </a:endParaRPr>
          </a:p>
          <a:p>
            <a:pPr lvl="1"/>
            <a:r>
              <a:rPr lang="en-US" sz="1200" b="1" dirty="0" smtClean="0">
                <a:latin typeface="Arial" pitchFamily="34" charset="0"/>
                <a:cs typeface="Arial" pitchFamily="34" charset="0"/>
              </a:rPr>
              <a:t>Drawing upon the 2000 census, the 2003 study noted that Latin Americans constituted the largest foreign-born population in the Nashville Economic Market (40%). But there were also significant representations from other immigrant-sending regions: Asia (32%) including the Middle East; Europe (16%); and Africa (8%). </a:t>
            </a:r>
          </a:p>
          <a:p>
            <a:pPr lvl="1"/>
            <a:endParaRPr lang="en-US" sz="1200" b="1" dirty="0" smtClean="0">
              <a:latin typeface="Arial" pitchFamily="34" charset="0"/>
              <a:cs typeface="Arial" pitchFamily="34" charset="0"/>
            </a:endParaRPr>
          </a:p>
          <a:p>
            <a:pPr lvl="1"/>
            <a:r>
              <a:rPr lang="en-US" sz="1200" b="1" dirty="0" smtClean="0">
                <a:latin typeface="Arial" pitchFamily="34" charset="0"/>
                <a:cs typeface="Arial" pitchFamily="34" charset="0"/>
              </a:rPr>
              <a:t> Mexico was by far the largest country of origin (27%), followed by Germany, Korea, Laos, Canada, India, and Iraq. The African population (8%) in the Nashville Economic Market was nearly triple the national average of 3%.  </a:t>
            </a:r>
          </a:p>
          <a:p>
            <a:pPr lvl="1"/>
            <a:endParaRPr lang="en-US" sz="1200" b="1" dirty="0" smtClean="0">
              <a:latin typeface="Arial" pitchFamily="34" charset="0"/>
              <a:cs typeface="Arial" pitchFamily="34" charset="0"/>
            </a:endParaRPr>
          </a:p>
          <a:p>
            <a:pPr lvl="1"/>
            <a:r>
              <a:rPr lang="en-US" sz="1200" b="1" dirty="0" smtClean="0">
                <a:latin typeface="Arial" pitchFamily="34" charset="0"/>
                <a:cs typeface="Arial" pitchFamily="34" charset="0"/>
              </a:rPr>
              <a:t>The largest African groups were from Nigeria, Egypt, Ethiopia, and East Africa, concentrated in  Cheatham, Davidson, Dickson, Maury, Montgomery, Robertson, Rutherford, Sumner, Williamson, and Wilson Counties.</a:t>
            </a:r>
          </a:p>
          <a:p>
            <a:pPr lvl="1">
              <a:buNone/>
            </a:pPr>
            <a:endParaRPr lang="en-US" sz="1200" b="1" dirty="0" smtClean="0">
              <a:latin typeface="Arial" pitchFamily="34" charset="0"/>
              <a:cs typeface="Arial" pitchFamily="34" charset="0"/>
            </a:endParaRPr>
          </a:p>
          <a:p>
            <a:pPr lvl="1"/>
            <a:r>
              <a:rPr lang="en-US" sz="1200" b="1" dirty="0" smtClean="0">
                <a:latin typeface="Arial" pitchFamily="34" charset="0"/>
                <a:cs typeface="Arial" pitchFamily="34" charset="0"/>
              </a:rPr>
              <a:t> 49% of the Nashville Economic Market’s immigrants who arrived during the 1990s were born in Latin or North America,  considerably more than the 17% indicated by the INS admissions data. </a:t>
            </a:r>
          </a:p>
          <a:p>
            <a:pPr lvl="1">
              <a:buNone/>
            </a:pPr>
            <a:endParaRPr lang="en-US" sz="1200" b="1" dirty="0" smtClean="0">
              <a:latin typeface="Arial" pitchFamily="34" charset="0"/>
              <a:cs typeface="Arial" pitchFamily="34" charset="0"/>
            </a:endParaRPr>
          </a:p>
          <a:p>
            <a:pPr lvl="1"/>
            <a:r>
              <a:rPr lang="en-US" sz="1200" b="1" dirty="0" smtClean="0">
                <a:latin typeface="Arial" pitchFamily="34" charset="0"/>
                <a:cs typeface="Arial" pitchFamily="34" charset="0"/>
              </a:rPr>
              <a:t>At the same time, INS data showed that 52% of 1990s entrants were born in Asia versus only 29% shown in the Census. The shares of immigrants born in Europe and Africa were also higher in the INS than the Census data. </a:t>
            </a:r>
          </a:p>
          <a:p>
            <a:pPr lvl="1">
              <a:buNone/>
            </a:pPr>
            <a:endParaRPr lang="en-US" sz="1200" b="1" dirty="0" smtClean="0">
              <a:latin typeface="Arial" pitchFamily="34" charset="0"/>
              <a:cs typeface="Arial" pitchFamily="34" charset="0"/>
            </a:endParaRPr>
          </a:p>
          <a:p>
            <a:pPr lvl="1"/>
            <a:r>
              <a:rPr lang="en-US" sz="1200" b="1" dirty="0" smtClean="0">
                <a:latin typeface="Arial" pitchFamily="34" charset="0"/>
                <a:cs typeface="Arial" pitchFamily="34" charset="0"/>
              </a:rPr>
              <a:t>These contrasting data suggest that a significant proportion of the Economic Market’s Latin American immigrants were undocumented. </a:t>
            </a:r>
          </a:p>
          <a:p>
            <a:pPr lvl="1"/>
            <a:endParaRPr lang="en-US" sz="1200" b="1" dirty="0" smtClean="0">
              <a:latin typeface="Arial" pitchFamily="34" charset="0"/>
              <a:cs typeface="Arial" pitchFamily="34" charset="0"/>
            </a:endParaRPr>
          </a:p>
          <a:p>
            <a:pPr lvl="1"/>
            <a:endParaRPr lang="en-US" sz="1200" b="1" dirty="0" smtClean="0">
              <a:latin typeface="Arial" pitchFamily="34" charset="0"/>
              <a:cs typeface="Arial" pitchFamily="34" charset="0"/>
            </a:endParaRPr>
          </a:p>
          <a:p>
            <a:pPr>
              <a:buNone/>
            </a:pPr>
            <a:r>
              <a:rPr lang="en-US" sz="1200" b="1" dirty="0" smtClean="0">
                <a:latin typeface="Arial" pitchFamily="34" charset="0"/>
                <a:cs typeface="Arial" pitchFamily="34" charset="0"/>
              </a:rPr>
              <a:t> </a:t>
            </a:r>
          </a:p>
          <a:p>
            <a:endParaRPr lang="en-US" dirty="0"/>
          </a:p>
        </p:txBody>
      </p:sp>
    </p:spTree>
    <p:extLst>
      <p:ext uri="{BB962C8B-B14F-4D97-AF65-F5344CB8AC3E}">
        <p14:creationId xmlns="" xmlns:p14="http://schemas.microsoft.com/office/powerpoint/2010/main" val="127082159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457201"/>
            <a:ext cx="8762999" cy="380999"/>
          </a:xfrm>
        </p:spPr>
        <p:txBody>
          <a:bodyPr>
            <a:normAutofit/>
          </a:bodyPr>
          <a:lstStyle/>
          <a:p>
            <a:pPr algn="r"/>
            <a:r>
              <a:rPr lang="en-US" sz="1200" b="1" dirty="0" smtClean="0">
                <a:latin typeface="Arial" pitchFamily="34" charset="0"/>
                <a:ea typeface="Batang" pitchFamily="18" charset="-127"/>
                <a:cs typeface="Arial" pitchFamily="34" charset="0"/>
              </a:rPr>
              <a:t>   Immigrant Entrepreneurs: The Face of the New Nashville</a:t>
            </a:r>
            <a:endParaRPr lang="en-US" sz="1200" dirty="0"/>
          </a:p>
        </p:txBody>
      </p:sp>
      <p:sp>
        <p:nvSpPr>
          <p:cNvPr id="3" name="Text Placeholder 2"/>
          <p:cNvSpPr>
            <a:spLocks noGrp="1"/>
          </p:cNvSpPr>
          <p:nvPr>
            <p:ph type="body" idx="1"/>
          </p:nvPr>
        </p:nvSpPr>
        <p:spPr>
          <a:xfrm>
            <a:off x="1293813" y="990600"/>
            <a:ext cx="9220199" cy="5029200"/>
          </a:xfrm>
        </p:spPr>
        <p:txBody>
          <a:bodyPr>
            <a:normAutofit/>
          </a:bodyPr>
          <a:lstStyle/>
          <a:p>
            <a:pPr algn="ctr"/>
            <a:r>
              <a:rPr lang="en-US" sz="1400" b="1" dirty="0" smtClean="0">
                <a:latin typeface="Arial" pitchFamily="34" charset="0"/>
                <a:cs typeface="Arial" pitchFamily="34" charset="0"/>
              </a:rPr>
              <a:t>Tennessee foreign-born change since 1990: top ten countries  of origin 1990-2006 </a:t>
            </a:r>
          </a:p>
          <a:p>
            <a:endParaRPr lang="en-US" sz="1200" b="1" u="sng" dirty="0" smtClean="0">
              <a:latin typeface="Arial" pitchFamily="34" charset="0"/>
              <a:cs typeface="Arial" pitchFamily="34" charset="0"/>
            </a:endParaRPr>
          </a:p>
          <a:p>
            <a:r>
              <a:rPr lang="en-US" sz="1200" b="1" u="sng" dirty="0" smtClean="0">
                <a:latin typeface="Arial" pitchFamily="34" charset="0"/>
                <a:cs typeface="Arial" pitchFamily="34" charset="0"/>
              </a:rPr>
              <a:t>Rank 	Country 		1990 	Country 		2000 	Country 		2006</a:t>
            </a:r>
          </a:p>
          <a:p>
            <a:endParaRPr lang="es-ES" sz="1200" b="1" dirty="0" smtClean="0">
              <a:latin typeface="Arial" pitchFamily="34" charset="0"/>
              <a:cs typeface="Arial" pitchFamily="34" charset="0"/>
            </a:endParaRPr>
          </a:p>
          <a:p>
            <a:r>
              <a:rPr lang="es-ES" sz="1200" b="1" dirty="0" smtClean="0">
                <a:latin typeface="Arial" pitchFamily="34" charset="0"/>
                <a:cs typeface="Arial" pitchFamily="34" charset="0"/>
              </a:rPr>
              <a:t>1 	</a:t>
            </a:r>
            <a:r>
              <a:rPr lang="es-ES" sz="1200" b="1" dirty="0" err="1" smtClean="0">
                <a:latin typeface="Arial" pitchFamily="34" charset="0"/>
                <a:cs typeface="Arial" pitchFamily="34" charset="0"/>
              </a:rPr>
              <a:t>Germany</a:t>
            </a:r>
            <a:r>
              <a:rPr lang="es-ES" sz="1200" b="1" dirty="0" smtClean="0">
                <a:latin typeface="Arial" pitchFamily="34" charset="0"/>
                <a:cs typeface="Arial" pitchFamily="34" charset="0"/>
              </a:rPr>
              <a:t> 		6,458 	</a:t>
            </a:r>
            <a:r>
              <a:rPr lang="es-ES" sz="1200" b="1" dirty="0" err="1" smtClean="0">
                <a:solidFill>
                  <a:srgbClr val="FF0000"/>
                </a:solidFill>
                <a:latin typeface="Arial" pitchFamily="34" charset="0"/>
                <a:cs typeface="Arial" pitchFamily="34" charset="0"/>
              </a:rPr>
              <a:t>Mexico</a:t>
            </a:r>
            <a:r>
              <a:rPr lang="es-ES" sz="1200" b="1" dirty="0" smtClean="0">
                <a:solidFill>
                  <a:srgbClr val="FF0000"/>
                </a:solidFill>
                <a:latin typeface="Arial" pitchFamily="34" charset="0"/>
                <a:cs typeface="Arial" pitchFamily="34" charset="0"/>
              </a:rPr>
              <a:t> 	                   44,682 </a:t>
            </a:r>
            <a:r>
              <a:rPr lang="es-ES" sz="1200" b="1" dirty="0" smtClean="0">
                <a:latin typeface="Arial" pitchFamily="34" charset="0"/>
                <a:cs typeface="Arial" pitchFamily="34" charset="0"/>
              </a:rPr>
              <a:t>	</a:t>
            </a:r>
            <a:r>
              <a:rPr lang="es-ES" sz="1200" b="1" dirty="0" err="1" smtClean="0">
                <a:latin typeface="Arial" pitchFamily="34" charset="0"/>
                <a:cs typeface="Arial" pitchFamily="34" charset="0"/>
              </a:rPr>
              <a:t>Mexico</a:t>
            </a:r>
            <a:r>
              <a:rPr lang="es-ES" sz="1200" b="1" dirty="0" smtClean="0">
                <a:latin typeface="Arial" pitchFamily="34" charset="0"/>
                <a:cs typeface="Arial" pitchFamily="34" charset="0"/>
              </a:rPr>
              <a:t> 	                    4,254 	</a:t>
            </a:r>
          </a:p>
          <a:p>
            <a:r>
              <a:rPr lang="en-US" sz="1200" b="1" dirty="0" smtClean="0">
                <a:latin typeface="Arial" pitchFamily="34" charset="0"/>
                <a:cs typeface="Arial" pitchFamily="34" charset="0"/>
              </a:rPr>
              <a:t>2 	United Kingdom 	4,201 	Germany 		8,316 	India 	                  11,848 	</a:t>
            </a:r>
          </a:p>
          <a:p>
            <a:r>
              <a:rPr lang="en-US" sz="1200" b="1" dirty="0" smtClean="0">
                <a:latin typeface="Arial" pitchFamily="34" charset="0"/>
                <a:cs typeface="Arial" pitchFamily="34" charset="0"/>
              </a:rPr>
              <a:t>3 	Canada 		4,087 	India 		7,701 	China 	                    9,933 	</a:t>
            </a:r>
          </a:p>
          <a:p>
            <a:r>
              <a:rPr lang="en-US" sz="1200" b="1" dirty="0" smtClean="0">
                <a:latin typeface="Arial" pitchFamily="34" charset="0"/>
                <a:cs typeface="Arial" pitchFamily="34" charset="0"/>
              </a:rPr>
              <a:t>4 	India 		3,282 	Canada 		6,981 	Germany 	                    9,349 	</a:t>
            </a:r>
          </a:p>
          <a:p>
            <a:r>
              <a:rPr lang="en-US" sz="1200" b="1" dirty="0" smtClean="0">
                <a:latin typeface="Arial" pitchFamily="34" charset="0"/>
                <a:cs typeface="Arial" pitchFamily="34" charset="0"/>
              </a:rPr>
              <a:t>5 	Korea 		2,965 	China 		6,141 	Canada 	                    8,654 	</a:t>
            </a:r>
          </a:p>
          <a:p>
            <a:r>
              <a:rPr lang="fi-FI" sz="1200" b="1" dirty="0" smtClean="0">
                <a:latin typeface="Arial" pitchFamily="34" charset="0"/>
                <a:cs typeface="Arial" pitchFamily="34" charset="0"/>
              </a:rPr>
              <a:t>6 	Japan 		2,577 	Korea 		6,106 	Philippines 	                    4,784 	</a:t>
            </a:r>
          </a:p>
          <a:p>
            <a:r>
              <a:rPr lang="en-US" sz="1200" b="1" dirty="0" smtClean="0">
                <a:latin typeface="Arial" pitchFamily="34" charset="0"/>
                <a:cs typeface="Arial" pitchFamily="34" charset="0"/>
              </a:rPr>
              <a:t>7 	Philippines 		2,209 	Vietnam 		5,949 	El Salvador 	                    4,136 	</a:t>
            </a:r>
          </a:p>
          <a:p>
            <a:r>
              <a:rPr lang="en-US" sz="1200" b="1" dirty="0" smtClean="0">
                <a:latin typeface="Arial" pitchFamily="34" charset="0"/>
                <a:cs typeface="Arial" pitchFamily="34" charset="0"/>
              </a:rPr>
              <a:t>8 	Laos 		2,133 	United Kingdom	5, 726 	Vietnam 	                    4,094 	</a:t>
            </a:r>
          </a:p>
          <a:p>
            <a:r>
              <a:rPr lang="en-US" sz="1200" b="1" dirty="0" smtClean="0">
                <a:latin typeface="Arial" pitchFamily="34" charset="0"/>
                <a:cs typeface="Arial" pitchFamily="34" charset="0"/>
              </a:rPr>
              <a:t>9 	Mexico 		1,972 	Philippines 		 4,078 	England 	                    3,381 	</a:t>
            </a:r>
          </a:p>
          <a:p>
            <a:r>
              <a:rPr lang="en-US" sz="1200" b="1" dirty="0" smtClean="0">
                <a:latin typeface="Arial" pitchFamily="34" charset="0"/>
                <a:cs typeface="Arial" pitchFamily="34" charset="0"/>
              </a:rPr>
              <a:t>10 	China 		1,740 	Laos 		 3,669 	Cuba 	                    3,070 	</a:t>
            </a:r>
          </a:p>
          <a:p>
            <a:endParaRPr lang="en-US" sz="1200" dirty="0" smtClean="0">
              <a:latin typeface="Arial" pitchFamily="34" charset="0"/>
              <a:cs typeface="Arial" pitchFamily="34" charset="0"/>
            </a:endParaRPr>
          </a:p>
          <a:p>
            <a:r>
              <a:rPr lang="en-US" sz="1200" b="1" dirty="0" smtClean="0">
                <a:latin typeface="Arial" pitchFamily="34" charset="0"/>
                <a:cs typeface="Arial" pitchFamily="34" charset="0"/>
              </a:rPr>
              <a:t>	All Others 	                    27,489 	All Others 	                    59,655 	All Others 	                 133,503 </a:t>
            </a:r>
          </a:p>
          <a:p>
            <a:endParaRPr lang="en-US" sz="1200" b="1" dirty="0" smtClean="0">
              <a:latin typeface="Arial" pitchFamily="34" charset="0"/>
              <a:cs typeface="Arial" pitchFamily="34" charset="0"/>
            </a:endParaRPr>
          </a:p>
          <a:p>
            <a:r>
              <a:rPr lang="en-US" sz="1200" b="1" dirty="0" smtClean="0">
                <a:latin typeface="Arial" pitchFamily="34" charset="0"/>
                <a:cs typeface="Arial" pitchFamily="34" charset="0"/>
              </a:rPr>
              <a:t>	Total 	                    59,114 	Total 	                   159,004 	Total 	                 100,013 	</a:t>
            </a:r>
          </a:p>
          <a:p>
            <a:endParaRPr lang="en-US" sz="1200" dirty="0">
              <a:latin typeface="Arial" pitchFamily="34" charset="0"/>
              <a:cs typeface="Arial" pitchFamily="34" charset="0"/>
            </a:endParaRPr>
          </a:p>
        </p:txBody>
      </p:sp>
    </p:spTree>
    <p:extLst>
      <p:ext uri="{BB962C8B-B14F-4D97-AF65-F5344CB8AC3E}">
        <p14:creationId xmlns="" xmlns:p14="http://schemas.microsoft.com/office/powerpoint/2010/main" val="373176826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457201"/>
            <a:ext cx="9220199" cy="380999"/>
          </a:xfrm>
        </p:spPr>
        <p:txBody>
          <a:bodyPr>
            <a:normAutofit/>
          </a:bodyPr>
          <a:lstStyle/>
          <a:p>
            <a:pPr algn="r"/>
            <a:r>
              <a:rPr lang="en-US" sz="1200" b="1" dirty="0" smtClean="0">
                <a:latin typeface="Arial" pitchFamily="34" charset="0"/>
                <a:ea typeface="Batang" pitchFamily="18" charset="-127"/>
                <a:cs typeface="Arial" pitchFamily="34" charset="0"/>
              </a:rPr>
              <a:t>    Immigrant Entrepreneurs: The Face of the New Nashville</a:t>
            </a:r>
            <a:endParaRPr lang="en-US" sz="1200" dirty="0"/>
          </a:p>
        </p:txBody>
      </p:sp>
      <p:sp>
        <p:nvSpPr>
          <p:cNvPr id="3" name="Text Placeholder 2"/>
          <p:cNvSpPr>
            <a:spLocks noGrp="1"/>
          </p:cNvSpPr>
          <p:nvPr>
            <p:ph type="body" idx="1"/>
          </p:nvPr>
        </p:nvSpPr>
        <p:spPr>
          <a:xfrm>
            <a:off x="1293813" y="990600"/>
            <a:ext cx="9220199" cy="5029200"/>
          </a:xfrm>
        </p:spPr>
        <p:txBody>
          <a:bodyPr>
            <a:normAutofit/>
          </a:bodyPr>
          <a:lstStyle/>
          <a:p>
            <a:pPr algn="ctr"/>
            <a:r>
              <a:rPr lang="en-US" sz="1400" b="1" dirty="0" smtClean="0"/>
              <a:t>Profiles  of  Foreign  Born  Populations in Tennessee</a:t>
            </a:r>
          </a:p>
          <a:p>
            <a:endParaRPr lang="en-US" sz="1400" b="1" dirty="0" smtClean="0"/>
          </a:p>
          <a:p>
            <a:r>
              <a:rPr lang="en-US" sz="1400" b="1" dirty="0" smtClean="0"/>
              <a:t>Hispanics </a:t>
            </a:r>
          </a:p>
          <a:p>
            <a:pPr>
              <a:buFont typeface="Wingdings" pitchFamily="2" charset="2"/>
              <a:buChar char="§"/>
            </a:pPr>
            <a:r>
              <a:rPr lang="en-US" sz="1200" b="1" dirty="0" smtClean="0">
                <a:latin typeface="Arial" pitchFamily="34" charset="0"/>
                <a:cs typeface="Arial" pitchFamily="34" charset="0"/>
              </a:rPr>
              <a:t>  By far the most prominent segment of the foreign-born population in Middle Tennessee is that comprised of Hispanics. </a:t>
            </a:r>
          </a:p>
          <a:p>
            <a:endParaRPr lang="en-US" sz="1200" b="1" dirty="0" smtClean="0">
              <a:latin typeface="Arial" pitchFamily="34" charset="0"/>
              <a:cs typeface="Arial" pitchFamily="34" charset="0"/>
            </a:endParaRPr>
          </a:p>
          <a:p>
            <a:pPr>
              <a:buFont typeface="Wingdings" pitchFamily="2" charset="2"/>
              <a:buChar char="§"/>
            </a:pPr>
            <a:r>
              <a:rPr lang="en-US" sz="1200" b="1" dirty="0" smtClean="0">
                <a:latin typeface="Arial" pitchFamily="34" charset="0"/>
                <a:cs typeface="Arial" pitchFamily="34" charset="0"/>
              </a:rPr>
              <a:t>  More data is available on Hispanics than other groups owing to the work of the Pew Hispanic Center which tracks</a:t>
            </a:r>
          </a:p>
          <a:p>
            <a:r>
              <a:rPr lang="en-US" sz="1200" b="1" dirty="0" smtClean="0">
                <a:latin typeface="Arial" pitchFamily="34" charset="0"/>
                <a:cs typeface="Arial" pitchFamily="34" charset="0"/>
              </a:rPr>
              <a:t>Hispanic population trends throughout the U.S. </a:t>
            </a:r>
          </a:p>
          <a:p>
            <a:endParaRPr lang="en-US" sz="1200" b="1" dirty="0" smtClean="0">
              <a:latin typeface="Arial" pitchFamily="34" charset="0"/>
              <a:cs typeface="Arial" pitchFamily="34" charset="0"/>
            </a:endParaRPr>
          </a:p>
          <a:p>
            <a:pPr>
              <a:buFont typeface="Wingdings" pitchFamily="2" charset="2"/>
              <a:buChar char="§"/>
            </a:pPr>
            <a:r>
              <a:rPr lang="en-US" sz="1200" dirty="0" smtClean="0"/>
              <a:t> </a:t>
            </a:r>
            <a:r>
              <a:rPr lang="en-US" sz="1200" b="1" dirty="0" smtClean="0">
                <a:latin typeface="Arial" pitchFamily="34" charset="0"/>
                <a:cs typeface="Arial" pitchFamily="34" charset="0"/>
              </a:rPr>
              <a:t>There was a veritable explosion in the Hispanic population in Davidson County, from 4,775 in 1990 to 46,546 in 2007. </a:t>
            </a:r>
            <a:br>
              <a:rPr lang="en-US" sz="1200" b="1" dirty="0" smtClean="0">
                <a:latin typeface="Arial" pitchFamily="34" charset="0"/>
                <a:cs typeface="Arial" pitchFamily="34" charset="0"/>
              </a:rPr>
            </a:br>
            <a:r>
              <a:rPr lang="en-US" sz="1200" b="1" dirty="0" smtClean="0">
                <a:latin typeface="Arial" pitchFamily="34" charset="0"/>
                <a:cs typeface="Arial" pitchFamily="34" charset="0"/>
              </a:rPr>
              <a:t>From 1990 to 2000 the Hispanic growth rate was 446% while from 2000 to 2007 it slowed to 78%. </a:t>
            </a:r>
          </a:p>
          <a:p>
            <a:endParaRPr lang="en-US" sz="1200" b="1" dirty="0" smtClean="0">
              <a:latin typeface="Arial" pitchFamily="34" charset="0"/>
              <a:cs typeface="Arial" pitchFamily="34" charset="0"/>
            </a:endParaRPr>
          </a:p>
          <a:p>
            <a:pPr>
              <a:buFont typeface="Wingdings" pitchFamily="2" charset="2"/>
              <a:buChar char="§"/>
            </a:pPr>
            <a:r>
              <a:rPr lang="en-US" sz="1200" b="1" dirty="0" smtClean="0">
                <a:latin typeface="Arial" pitchFamily="34" charset="0"/>
                <a:cs typeface="Arial" pitchFamily="34" charset="0"/>
              </a:rPr>
              <a:t>  Hispanics represented 5% of the county population in 2000, increasing to 8% in 2007. Davidson County was among the </a:t>
            </a:r>
          </a:p>
          <a:p>
            <a:r>
              <a:rPr lang="en-US" sz="1200" b="1" dirty="0" smtClean="0">
                <a:latin typeface="Arial" pitchFamily="34" charset="0"/>
                <a:cs typeface="Arial" pitchFamily="34" charset="0"/>
              </a:rPr>
              <a:t>highest in the country, both in terms of absolute number of Hispanics and rate of growth. </a:t>
            </a:r>
          </a:p>
          <a:p>
            <a:endParaRPr lang="en-US" sz="1200" b="1" dirty="0" smtClean="0">
              <a:latin typeface="Arial" pitchFamily="34" charset="0"/>
              <a:cs typeface="Arial" pitchFamily="34" charset="0"/>
            </a:endParaRPr>
          </a:p>
          <a:p>
            <a:pPr>
              <a:buFont typeface="Wingdings" pitchFamily="2" charset="2"/>
              <a:buChar char="§"/>
            </a:pPr>
            <a:r>
              <a:rPr lang="en-US" sz="1200" b="1" dirty="0" smtClean="0">
                <a:latin typeface="Arial" pitchFamily="34" charset="0"/>
                <a:cs typeface="Arial" pitchFamily="34" charset="0"/>
              </a:rPr>
              <a:t> Hispanics are prominent in the trades and service sector.</a:t>
            </a:r>
          </a:p>
          <a:p>
            <a:endParaRPr lang="en-US" sz="1200" b="1" dirty="0" smtClean="0">
              <a:latin typeface="Arial" pitchFamily="34" charset="0"/>
              <a:cs typeface="Arial" pitchFamily="34" charset="0"/>
            </a:endParaRPr>
          </a:p>
          <a:p>
            <a:r>
              <a:rPr lang="en-US" sz="1400" b="1" dirty="0" smtClean="0">
                <a:latin typeface="Arial" pitchFamily="34" charset="0"/>
                <a:cs typeface="Arial" pitchFamily="34" charset="0"/>
              </a:rPr>
              <a:t>East Indians</a:t>
            </a:r>
          </a:p>
          <a:p>
            <a:pPr>
              <a:buFont typeface="Wingdings" pitchFamily="2" charset="2"/>
              <a:buChar char="§"/>
            </a:pPr>
            <a:r>
              <a:rPr lang="en-US" sz="1200" dirty="0" smtClean="0">
                <a:latin typeface="Arial" pitchFamily="34" charset="0"/>
                <a:cs typeface="Arial" pitchFamily="34" charset="0"/>
              </a:rPr>
              <a:t>  </a:t>
            </a:r>
            <a:r>
              <a:rPr lang="en-US" sz="1200" b="1" dirty="0" smtClean="0">
                <a:latin typeface="Arial" pitchFamily="34" charset="0"/>
                <a:cs typeface="Arial" pitchFamily="34" charset="0"/>
              </a:rPr>
              <a:t>The first trickle of immigrants from India and the sub-continent began arriving in the area 35 years ago and they now number more than 5,000. The first to arrive were mainly doctors who came with few restrictions, since with the creation of Medicare there was a shortage of native-born doctors in the U.S. </a:t>
            </a:r>
          </a:p>
          <a:p>
            <a:pPr>
              <a:buFont typeface="Wingdings" pitchFamily="2" charset="2"/>
              <a:buChar char="§"/>
            </a:pPr>
            <a:endParaRPr lang="en-US" sz="1200" b="1" dirty="0" smtClean="0">
              <a:latin typeface="Arial" pitchFamily="34" charset="0"/>
              <a:cs typeface="Arial" pitchFamily="34" charset="0"/>
            </a:endParaRPr>
          </a:p>
          <a:p>
            <a:pPr>
              <a:buFont typeface="Wingdings" pitchFamily="2" charset="2"/>
              <a:buChar char="§"/>
            </a:pPr>
            <a:r>
              <a:rPr lang="en-US" sz="1200" b="1" dirty="0" smtClean="0">
                <a:latin typeface="Arial" pitchFamily="34" charset="0"/>
                <a:cs typeface="Arial" pitchFamily="34" charset="0"/>
              </a:rPr>
              <a:t>  The overwhelming majority of Indian immigrants from the very beginning were professionals— software engineers, doctors, hotel and restaurant managers and owners, and academics—and more recently real estate and life insurance agents as well as immigration lawyers. </a:t>
            </a:r>
          </a:p>
          <a:p>
            <a:pPr>
              <a:buFont typeface="Wingdings" pitchFamily="2" charset="2"/>
              <a:buChar char="§"/>
            </a:pPr>
            <a:endParaRPr lang="en-US" sz="1200" b="1" dirty="0" smtClean="0">
              <a:latin typeface="Arial" pitchFamily="34" charset="0"/>
              <a:cs typeface="Arial" pitchFamily="34" charset="0"/>
            </a:endParaRPr>
          </a:p>
          <a:p>
            <a:pPr>
              <a:buFont typeface="Wingdings" pitchFamily="2" charset="2"/>
              <a:buChar char="§"/>
            </a:pPr>
            <a:r>
              <a:rPr lang="en-US" sz="1200" b="1" dirty="0" smtClean="0">
                <a:latin typeface="Arial" pitchFamily="34" charset="0"/>
                <a:cs typeface="Arial" pitchFamily="34" charset="0"/>
              </a:rPr>
              <a:t>  Today Indian faculty and students are prominent at Vanderbilt University and other local universities, especially in the sciences and engineering. East Indian immigrants reflect the diversity that is Indian society - Hindus, Muslims, Christians, Sikhs, and </a:t>
            </a:r>
            <a:r>
              <a:rPr lang="en-US" sz="1200" b="1" dirty="0" err="1" smtClean="0">
                <a:latin typeface="Arial" pitchFamily="34" charset="0"/>
                <a:cs typeface="Arial" pitchFamily="34" charset="0"/>
              </a:rPr>
              <a:t>Jains</a:t>
            </a:r>
            <a:r>
              <a:rPr lang="en-US" sz="1200" b="1" dirty="0" smtClean="0">
                <a:latin typeface="Arial" pitchFamily="34" charset="0"/>
                <a:cs typeface="Arial" pitchFamily="34" charset="0"/>
              </a:rPr>
              <a:t>—from all corners of rural and urban areas of the sub-continent. </a:t>
            </a:r>
          </a:p>
          <a:p>
            <a:endParaRPr lang="en-US" sz="1200" b="1" dirty="0" smtClean="0">
              <a:latin typeface="Arial" pitchFamily="34" charset="0"/>
              <a:cs typeface="Arial" pitchFamily="34" charset="0"/>
            </a:endParaRPr>
          </a:p>
          <a:p>
            <a:pPr lvl="1">
              <a:buFont typeface="Wingdings" pitchFamily="2" charset="2"/>
              <a:buChar char="§"/>
            </a:pPr>
            <a:endParaRPr lang="en-US" sz="600" b="1" dirty="0" smtClean="0">
              <a:latin typeface="Arial" pitchFamily="34" charset="0"/>
              <a:cs typeface="Arial" pitchFamily="34" charset="0"/>
            </a:endParaRPr>
          </a:p>
        </p:txBody>
      </p:sp>
    </p:spTree>
    <p:extLst>
      <p:ext uri="{BB962C8B-B14F-4D97-AF65-F5344CB8AC3E}">
        <p14:creationId xmlns="" xmlns:p14="http://schemas.microsoft.com/office/powerpoint/2010/main" val="373176826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457201"/>
            <a:ext cx="9220199" cy="380999"/>
          </a:xfrm>
        </p:spPr>
        <p:txBody>
          <a:bodyPr>
            <a:normAutofit/>
          </a:bodyPr>
          <a:lstStyle/>
          <a:p>
            <a:pPr algn="r"/>
            <a:r>
              <a:rPr lang="en-US" sz="1200" b="1" dirty="0" smtClean="0">
                <a:latin typeface="Arial" pitchFamily="34" charset="0"/>
                <a:ea typeface="Batang" pitchFamily="18" charset="-127"/>
                <a:cs typeface="Arial" pitchFamily="34" charset="0"/>
              </a:rPr>
              <a:t>    Immigrant Entrepreneurs: The Face of the New Nashville</a:t>
            </a:r>
            <a:endParaRPr lang="en-US" sz="1200" dirty="0"/>
          </a:p>
        </p:txBody>
      </p:sp>
      <p:sp>
        <p:nvSpPr>
          <p:cNvPr id="3" name="Text Placeholder 2"/>
          <p:cNvSpPr>
            <a:spLocks noGrp="1"/>
          </p:cNvSpPr>
          <p:nvPr>
            <p:ph type="body" idx="1"/>
          </p:nvPr>
        </p:nvSpPr>
        <p:spPr>
          <a:xfrm>
            <a:off x="1293813" y="990600"/>
            <a:ext cx="9220199" cy="5029200"/>
          </a:xfrm>
        </p:spPr>
        <p:txBody>
          <a:bodyPr>
            <a:normAutofit lnSpcReduction="10000"/>
          </a:bodyPr>
          <a:lstStyle/>
          <a:p>
            <a:pPr algn="ctr"/>
            <a:r>
              <a:rPr lang="en-US" sz="1400" b="1" dirty="0" smtClean="0"/>
              <a:t>Profiles  of  Foreign  Born  Populations in Tennessee</a:t>
            </a:r>
          </a:p>
          <a:p>
            <a:endParaRPr lang="en-US" sz="1400" b="1" dirty="0" smtClean="0">
              <a:latin typeface="Arial" pitchFamily="34" charset="0"/>
              <a:cs typeface="Arial" pitchFamily="34" charset="0"/>
            </a:endParaRPr>
          </a:p>
          <a:p>
            <a:r>
              <a:rPr lang="en-US" sz="1400" b="1" dirty="0" smtClean="0">
                <a:latin typeface="Arial" pitchFamily="34" charset="0"/>
                <a:cs typeface="Arial" pitchFamily="34" charset="0"/>
              </a:rPr>
              <a:t>Somalis </a:t>
            </a:r>
          </a:p>
          <a:p>
            <a:pPr>
              <a:buFont typeface="Wingdings" pitchFamily="2" charset="2"/>
              <a:buChar char="§"/>
            </a:pPr>
            <a:r>
              <a:rPr lang="en-US" sz="1200" dirty="0" smtClean="0">
                <a:latin typeface="Arial" pitchFamily="34" charset="0"/>
                <a:cs typeface="Arial" pitchFamily="34" charset="0"/>
              </a:rPr>
              <a:t> </a:t>
            </a:r>
            <a:r>
              <a:rPr lang="en-US" sz="1200" b="1" dirty="0" smtClean="0">
                <a:latin typeface="Arial" pitchFamily="34" charset="0"/>
                <a:cs typeface="Arial" pitchFamily="34" charset="0"/>
              </a:rPr>
              <a:t>Somali refugees from East Africa have poured into Middle Tennessee in recent years. Immigrants are chosen from UN refugee camps then undergo cultural orientation before coming to the U.S. </a:t>
            </a:r>
          </a:p>
          <a:p>
            <a:pPr>
              <a:buFont typeface="Wingdings" pitchFamily="2" charset="2"/>
              <a:buChar char="§"/>
            </a:pPr>
            <a:endParaRPr lang="en-US" sz="1200" b="1" dirty="0" smtClean="0">
              <a:latin typeface="Arial" pitchFamily="34" charset="0"/>
              <a:cs typeface="Arial" pitchFamily="34" charset="0"/>
            </a:endParaRPr>
          </a:p>
          <a:p>
            <a:pPr>
              <a:buFont typeface="Wingdings" pitchFamily="2" charset="2"/>
              <a:buChar char="§"/>
            </a:pPr>
            <a:r>
              <a:rPr lang="en-US" sz="1200" dirty="0" smtClean="0"/>
              <a:t> </a:t>
            </a:r>
            <a:r>
              <a:rPr lang="en-US" sz="1200" b="1" dirty="0" smtClean="0">
                <a:latin typeface="Arial" pitchFamily="34" charset="0"/>
                <a:cs typeface="Arial" pitchFamily="34" charset="0"/>
              </a:rPr>
              <a:t>The humanitarian immigration program was established by the 1980 Refugee Act, controlled by the UN High Commissioner for Refugees (UNHCR) and by the US State Department. By 2007 there were an estimated 70,000 Somali legal immigrants in the US and Middle Tennessee has become one of the largest concentrations of Somalis in the U.S.</a:t>
            </a:r>
          </a:p>
          <a:p>
            <a:pPr>
              <a:buFont typeface="Wingdings" pitchFamily="2" charset="2"/>
              <a:buChar char="§"/>
            </a:pPr>
            <a:endParaRPr lang="en-US" sz="1200" dirty="0" smtClean="0"/>
          </a:p>
          <a:p>
            <a:pPr>
              <a:buFont typeface="Wingdings" pitchFamily="2" charset="2"/>
              <a:buChar char="§"/>
            </a:pPr>
            <a:r>
              <a:rPr lang="en-US" sz="1200" dirty="0" smtClean="0"/>
              <a:t> </a:t>
            </a:r>
            <a:r>
              <a:rPr lang="en-US" sz="1200" b="1" dirty="0" smtClean="0">
                <a:latin typeface="Arial" pitchFamily="34" charset="0"/>
                <a:cs typeface="Arial" pitchFamily="34" charset="0"/>
              </a:rPr>
              <a:t>Beginning in 2004 between 400 and 1,000  Somalis were sent to Shelbyville where they went to work at the </a:t>
            </a:r>
            <a:r>
              <a:rPr lang="en-US" sz="1200" b="1" dirty="0" err="1" smtClean="0">
                <a:latin typeface="Arial" pitchFamily="34" charset="0"/>
                <a:cs typeface="Arial" pitchFamily="34" charset="0"/>
              </a:rPr>
              <a:t>Tysons</a:t>
            </a:r>
            <a:r>
              <a:rPr lang="en-US" sz="1200" b="1" dirty="0" smtClean="0">
                <a:latin typeface="Arial" pitchFamily="34" charset="0"/>
                <a:cs typeface="Arial" pitchFamily="34" charset="0"/>
              </a:rPr>
              <a:t> chicken processing plant. The Tyson plant generated national controversy in the fall of 2008 when it dropped Labor Day as a paid holiday in favor of the Muslim holiday </a:t>
            </a:r>
            <a:r>
              <a:rPr lang="en-US" sz="1200" b="1" dirty="0" err="1" smtClean="0">
                <a:latin typeface="Arial" pitchFamily="34" charset="0"/>
                <a:cs typeface="Arial" pitchFamily="34" charset="0"/>
              </a:rPr>
              <a:t>Eid</a:t>
            </a:r>
            <a:r>
              <a:rPr lang="en-US" sz="1200" b="1" dirty="0" smtClean="0">
                <a:latin typeface="Arial" pitchFamily="34" charset="0"/>
                <a:cs typeface="Arial" pitchFamily="34" charset="0"/>
              </a:rPr>
              <a:t> al-</a:t>
            </a:r>
            <a:r>
              <a:rPr lang="en-US" sz="1200" b="1" dirty="0" err="1" smtClean="0">
                <a:latin typeface="Arial" pitchFamily="34" charset="0"/>
                <a:cs typeface="Arial" pitchFamily="34" charset="0"/>
              </a:rPr>
              <a:t>Fitr</a:t>
            </a:r>
            <a:r>
              <a:rPr lang="en-US" sz="1200" b="1" dirty="0" smtClean="0">
                <a:latin typeface="Arial" pitchFamily="34" charset="0"/>
                <a:cs typeface="Arial" pitchFamily="34" charset="0"/>
              </a:rPr>
              <a:t>. </a:t>
            </a:r>
          </a:p>
          <a:p>
            <a:endParaRPr lang="en-US" sz="1200" b="1" dirty="0" smtClean="0">
              <a:latin typeface="Arial" pitchFamily="34" charset="0"/>
              <a:cs typeface="Arial" pitchFamily="34" charset="0"/>
            </a:endParaRPr>
          </a:p>
          <a:p>
            <a:pPr>
              <a:buFont typeface="Wingdings" pitchFamily="2" charset="2"/>
              <a:buChar char="§"/>
            </a:pPr>
            <a:r>
              <a:rPr lang="en-US" sz="1200" b="1" dirty="0" smtClean="0">
                <a:latin typeface="Arial" pitchFamily="34" charset="0"/>
                <a:cs typeface="Arial" pitchFamily="34" charset="0"/>
              </a:rPr>
              <a:t> Somalis are most visible in the Nashville area as taxi drivers and are well represented in local high schools.</a:t>
            </a:r>
          </a:p>
          <a:p>
            <a:pPr>
              <a:buFont typeface="Wingdings" pitchFamily="2" charset="2"/>
              <a:buChar char="§"/>
            </a:pPr>
            <a:endParaRPr lang="en-US" sz="1200" b="1" dirty="0" smtClean="0">
              <a:latin typeface="Arial" pitchFamily="34" charset="0"/>
              <a:cs typeface="Arial" pitchFamily="34" charset="0"/>
            </a:endParaRPr>
          </a:p>
          <a:p>
            <a:r>
              <a:rPr lang="en-US" sz="1400" b="1" dirty="0" smtClean="0">
                <a:latin typeface="Arial" pitchFamily="34" charset="0"/>
                <a:cs typeface="Arial" pitchFamily="34" charset="0"/>
              </a:rPr>
              <a:t>Kurds</a:t>
            </a:r>
          </a:p>
          <a:p>
            <a:pPr>
              <a:buFont typeface="Wingdings" pitchFamily="2" charset="2"/>
              <a:buChar char="§"/>
            </a:pPr>
            <a:r>
              <a:rPr lang="en-US" sz="1200" dirty="0" smtClean="0">
                <a:latin typeface="Arial" pitchFamily="34" charset="0"/>
                <a:cs typeface="Arial" pitchFamily="34" charset="0"/>
              </a:rPr>
              <a:t> </a:t>
            </a:r>
            <a:r>
              <a:rPr lang="en-US" sz="1200" b="1" dirty="0" smtClean="0">
                <a:latin typeface="Arial" pitchFamily="34" charset="0"/>
                <a:cs typeface="Arial" pitchFamily="34" charset="0"/>
              </a:rPr>
              <a:t>As with Somalis, the Nashville area has seen one of the largest concentrations of Kurds in the U.S</a:t>
            </a:r>
            <a:r>
              <a:rPr lang="en-US" sz="1200" dirty="0" smtClean="0">
                <a:latin typeface="Arial" pitchFamily="34" charset="0"/>
                <a:cs typeface="Arial" pitchFamily="34" charset="0"/>
              </a:rPr>
              <a:t>. </a:t>
            </a:r>
            <a:r>
              <a:rPr lang="en-US" sz="1200" b="1" dirty="0" smtClean="0">
                <a:latin typeface="Arial" pitchFamily="34" charset="0"/>
                <a:cs typeface="Arial" pitchFamily="34" charset="0"/>
              </a:rPr>
              <a:t>The first group of Kurds came to the U.S. following a failed revolution against the central government of Iraq in 1975. The Kurdish leader went into exile in the U.S with many of his followers.</a:t>
            </a:r>
          </a:p>
          <a:p>
            <a:endParaRPr lang="en-US" sz="1200" b="1" dirty="0" smtClean="0">
              <a:latin typeface="Arial" pitchFamily="34" charset="0"/>
              <a:cs typeface="Arial" pitchFamily="34" charset="0"/>
            </a:endParaRPr>
          </a:p>
          <a:p>
            <a:pPr>
              <a:buFont typeface="Wingdings" pitchFamily="2" charset="2"/>
              <a:buChar char="§"/>
            </a:pPr>
            <a:r>
              <a:rPr lang="en-US" sz="1200" dirty="0" smtClean="0"/>
              <a:t> </a:t>
            </a:r>
            <a:r>
              <a:rPr lang="en-US" sz="1200" b="1" dirty="0" smtClean="0">
                <a:latin typeface="Arial" pitchFamily="34" charset="0"/>
                <a:cs typeface="Arial" pitchFamily="34" charset="0"/>
              </a:rPr>
              <a:t>There were two additional waves of Kurdish refugees in 1992 in 1996 who arrived in the U.S. following periods of living in refugees camps in the Middle East.</a:t>
            </a:r>
          </a:p>
          <a:p>
            <a:pPr>
              <a:buFont typeface="Wingdings" pitchFamily="2" charset="2"/>
              <a:buChar char="§"/>
            </a:pPr>
            <a:endParaRPr lang="en-US" sz="1200" b="1" dirty="0" smtClean="0">
              <a:latin typeface="Arial" pitchFamily="34" charset="0"/>
              <a:cs typeface="Arial" pitchFamily="34" charset="0"/>
            </a:endParaRPr>
          </a:p>
          <a:p>
            <a:pPr>
              <a:buFont typeface="Wingdings" pitchFamily="2" charset="2"/>
              <a:buChar char="§"/>
            </a:pPr>
            <a:r>
              <a:rPr lang="en-US" sz="1200" b="1" dirty="0" smtClean="0">
                <a:latin typeface="Arial" pitchFamily="34" charset="0"/>
                <a:cs typeface="Arial" pitchFamily="34" charset="0"/>
              </a:rPr>
              <a:t> Today the estimate of the Kurdish population in the U.S. is around 40,000, the majority from Iraq. Others have come from Iran, Turkey, and Syria. The </a:t>
            </a:r>
            <a:r>
              <a:rPr lang="en-US" sz="1200" b="1" i="1" dirty="0" smtClean="0">
                <a:latin typeface="Arial" pitchFamily="34" charset="0"/>
                <a:cs typeface="Arial" pitchFamily="34" charset="0"/>
              </a:rPr>
              <a:t>Kurdish Yellow Pages </a:t>
            </a:r>
            <a:r>
              <a:rPr lang="en-US" sz="1200" b="1" dirty="0" smtClean="0">
                <a:latin typeface="Arial" pitchFamily="34" charset="0"/>
                <a:cs typeface="Arial" pitchFamily="34" charset="0"/>
              </a:rPr>
              <a:t>estimates that </a:t>
            </a:r>
            <a:r>
              <a:rPr lang="en-US" sz="1200" b="1" dirty="0" smtClean="0">
                <a:solidFill>
                  <a:srgbClr val="FF0000"/>
                </a:solidFill>
                <a:latin typeface="Arial" pitchFamily="34" charset="0"/>
                <a:cs typeface="Arial" pitchFamily="34" charset="0"/>
              </a:rPr>
              <a:t>10,000 Kurds reside in the Nashville </a:t>
            </a:r>
            <a:r>
              <a:rPr lang="en-US" sz="1200" b="1" dirty="0" smtClean="0">
                <a:latin typeface="Arial" pitchFamily="34" charset="0"/>
                <a:cs typeface="Arial" pitchFamily="34" charset="0"/>
              </a:rPr>
              <a:t>area and provides an alphabetical listing of  Kurdish-owned businesses.</a:t>
            </a:r>
          </a:p>
          <a:p>
            <a:pPr>
              <a:buFont typeface="Wingdings" pitchFamily="2" charset="2"/>
              <a:buChar char="§"/>
            </a:pPr>
            <a:endParaRPr lang="en-US" sz="1200" b="1" dirty="0" smtClean="0">
              <a:latin typeface="Arial" pitchFamily="34" charset="0"/>
              <a:cs typeface="Arial" pitchFamily="34" charset="0"/>
            </a:endParaRPr>
          </a:p>
          <a:p>
            <a:pPr>
              <a:buFont typeface="Wingdings" pitchFamily="2" charset="2"/>
              <a:buChar char="§"/>
            </a:pPr>
            <a:r>
              <a:rPr lang="en-US" sz="1200" b="1" dirty="0" smtClean="0">
                <a:latin typeface="Arial" pitchFamily="34" charset="0"/>
                <a:cs typeface="Arial" pitchFamily="34" charset="0"/>
              </a:rPr>
              <a:t> The Kurdish community is very homogeneous and well organized. The religious and cultural center of Kurdish life is the </a:t>
            </a:r>
            <a:r>
              <a:rPr lang="en-US" sz="1200" b="1" dirty="0" err="1" smtClean="0">
                <a:latin typeface="Arial" pitchFamily="34" charset="0"/>
                <a:cs typeface="Arial" pitchFamily="34" charset="0"/>
              </a:rPr>
              <a:t>Salahadeen</a:t>
            </a:r>
            <a:r>
              <a:rPr lang="en-US" sz="1200" b="1" dirty="0" smtClean="0">
                <a:latin typeface="Arial" pitchFamily="34" charset="0"/>
                <a:cs typeface="Arial" pitchFamily="34" charset="0"/>
              </a:rPr>
              <a:t> Center of Nashville, a non-profit, tax exempt, faith-based organization founded in 1998 to serve the Muslim and specifically Kurdish communities.</a:t>
            </a:r>
          </a:p>
          <a:p>
            <a:endParaRPr lang="en-US" sz="1200" b="1" dirty="0" smtClean="0">
              <a:latin typeface="Arial" pitchFamily="34" charset="0"/>
              <a:cs typeface="Arial" pitchFamily="34" charset="0"/>
            </a:endParaRPr>
          </a:p>
          <a:p>
            <a:pPr lvl="1">
              <a:buFont typeface="Wingdings" pitchFamily="2" charset="2"/>
              <a:buChar char="§"/>
            </a:pPr>
            <a:endParaRPr lang="en-US" sz="600" b="1" dirty="0" smtClean="0">
              <a:latin typeface="Arial" pitchFamily="34" charset="0"/>
              <a:cs typeface="Arial" pitchFamily="34" charset="0"/>
            </a:endParaRPr>
          </a:p>
        </p:txBody>
      </p:sp>
    </p:spTree>
    <p:extLst>
      <p:ext uri="{BB962C8B-B14F-4D97-AF65-F5344CB8AC3E}">
        <p14:creationId xmlns="" xmlns:p14="http://schemas.microsoft.com/office/powerpoint/2010/main" val="373176826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457201"/>
            <a:ext cx="9220199" cy="380999"/>
          </a:xfrm>
        </p:spPr>
        <p:txBody>
          <a:bodyPr>
            <a:normAutofit/>
          </a:bodyPr>
          <a:lstStyle/>
          <a:p>
            <a:pPr algn="r"/>
            <a:r>
              <a:rPr lang="en-US" sz="1200" b="1" dirty="0" smtClean="0">
                <a:latin typeface="Arial" pitchFamily="34" charset="0"/>
                <a:ea typeface="Batang" pitchFamily="18" charset="-127"/>
                <a:cs typeface="Arial" pitchFamily="34" charset="0"/>
              </a:rPr>
              <a:t>    Immigrant Entrepreneurs: The Face of the New Nashville</a:t>
            </a:r>
            <a:endParaRPr lang="en-US" sz="1200" dirty="0"/>
          </a:p>
        </p:txBody>
      </p:sp>
      <p:sp>
        <p:nvSpPr>
          <p:cNvPr id="3" name="Text Placeholder 2"/>
          <p:cNvSpPr>
            <a:spLocks noGrp="1"/>
          </p:cNvSpPr>
          <p:nvPr>
            <p:ph type="body" idx="1"/>
          </p:nvPr>
        </p:nvSpPr>
        <p:spPr>
          <a:xfrm>
            <a:off x="1293813" y="990600"/>
            <a:ext cx="9220199" cy="5029200"/>
          </a:xfrm>
        </p:spPr>
        <p:txBody>
          <a:bodyPr>
            <a:normAutofit/>
          </a:bodyPr>
          <a:lstStyle/>
          <a:p>
            <a:pPr algn="ctr"/>
            <a:r>
              <a:rPr lang="en-US" sz="1400" b="1" dirty="0" smtClean="0">
                <a:latin typeface="Arial" pitchFamily="34" charset="0"/>
                <a:cs typeface="Arial" pitchFamily="34" charset="0"/>
              </a:rPr>
              <a:t>Immigrant Businesses in the Nashville Area</a:t>
            </a:r>
          </a:p>
          <a:p>
            <a:endParaRPr lang="en-US" sz="1400" b="1" dirty="0" smtClean="0">
              <a:latin typeface="Arial" pitchFamily="34" charset="0"/>
              <a:cs typeface="Arial" pitchFamily="34" charset="0"/>
            </a:endParaRPr>
          </a:p>
          <a:p>
            <a:r>
              <a:rPr lang="en-US" sz="1400" b="1" dirty="0" smtClean="0">
                <a:latin typeface="Arial" pitchFamily="34" charset="0"/>
                <a:cs typeface="Arial" pitchFamily="34" charset="0"/>
              </a:rPr>
              <a:t>Study conducted by TSU Faculty and Graduate Students 2008-2009</a:t>
            </a:r>
          </a:p>
          <a:p>
            <a:endParaRPr lang="en-US" sz="1200" dirty="0" smtClean="0">
              <a:latin typeface="Arial" pitchFamily="34" charset="0"/>
              <a:cs typeface="Arial" pitchFamily="34" charset="0"/>
            </a:endParaRPr>
          </a:p>
          <a:p>
            <a:pPr>
              <a:buFont typeface="Wingdings" pitchFamily="2" charset="2"/>
              <a:buChar char="§"/>
            </a:pPr>
            <a:r>
              <a:rPr lang="en-US" sz="1200" dirty="0" smtClean="0">
                <a:latin typeface="Arial" pitchFamily="34" charset="0"/>
                <a:cs typeface="Arial" pitchFamily="34" charset="0"/>
              </a:rPr>
              <a:t>  </a:t>
            </a:r>
            <a:r>
              <a:rPr lang="en-US" sz="1200" b="1" dirty="0" smtClean="0">
                <a:latin typeface="Arial" pitchFamily="34" charset="0"/>
                <a:cs typeface="Arial" pitchFamily="34" charset="0"/>
              </a:rPr>
              <a:t>Despite the burgeoning growth of the immigrant community in Middle Tennessee and the importance of immigrant entrepreneurship to the local economy, there has been little systematic study of the nature of immigrant businesses. </a:t>
            </a:r>
          </a:p>
          <a:p>
            <a:endParaRPr lang="en-US" sz="1200" b="1" dirty="0" smtClean="0">
              <a:latin typeface="Arial" pitchFamily="34" charset="0"/>
              <a:cs typeface="Arial" pitchFamily="34" charset="0"/>
            </a:endParaRPr>
          </a:p>
          <a:p>
            <a:pPr>
              <a:buFont typeface="Wingdings" pitchFamily="2" charset="2"/>
              <a:buChar char="§"/>
            </a:pPr>
            <a:r>
              <a:rPr lang="en-US" sz="1200" b="1" dirty="0" smtClean="0">
                <a:latin typeface="Arial" pitchFamily="34" charset="0"/>
                <a:cs typeface="Arial" pitchFamily="34" charset="0"/>
              </a:rPr>
              <a:t> In the summer of 2008 a team of faculty and students in the College of Business at Tennessee State University began a survey of  immigrant entrepreneurs in Middle Tennessee. Participation and support was solicited from immigrant-based chambers of commerce and other community organizations representing foreign-born business constituencies. </a:t>
            </a:r>
          </a:p>
          <a:p>
            <a:endParaRPr lang="en-US" sz="1200" b="1" dirty="0" smtClean="0">
              <a:latin typeface="Arial" pitchFamily="34" charset="0"/>
              <a:cs typeface="Arial" pitchFamily="34" charset="0"/>
            </a:endParaRPr>
          </a:p>
          <a:p>
            <a:pPr>
              <a:buFont typeface="Wingdings" pitchFamily="2" charset="2"/>
              <a:buChar char="§"/>
            </a:pPr>
            <a:r>
              <a:rPr lang="en-US" sz="1200" b="1" dirty="0" smtClean="0">
                <a:latin typeface="Arial" pitchFamily="34" charset="0"/>
                <a:cs typeface="Arial" pitchFamily="34" charset="0"/>
              </a:rPr>
              <a:t> Invitations were sent to two groups of ten business owners to participate in focus groups. The issues raised in these sessions were used to inform the eventual design of a questionnaire. A public forum was then held, bringing university and community partners together.</a:t>
            </a:r>
          </a:p>
          <a:p>
            <a:endParaRPr lang="en-US" sz="1200" b="1" dirty="0" smtClean="0">
              <a:latin typeface="Arial" pitchFamily="34" charset="0"/>
              <a:cs typeface="Arial" pitchFamily="34" charset="0"/>
            </a:endParaRPr>
          </a:p>
          <a:p>
            <a:pPr>
              <a:buFont typeface="Wingdings" pitchFamily="2" charset="2"/>
              <a:buChar char="§"/>
            </a:pPr>
            <a:r>
              <a:rPr lang="en-US" sz="1200" b="1" dirty="0" smtClean="0">
                <a:latin typeface="Arial" pitchFamily="34" charset="0"/>
                <a:cs typeface="Arial" pitchFamily="34" charset="0"/>
              </a:rPr>
              <a:t> Face-to-face interviews were conducted with 32 individual entrepreneurs, selected based on region-of-origin as well as business types. Ten were Hispanic, of whom seven were of Mexican origin; six were from the Middle East; eleven were from Asia; two from Africa, and two from Europe. </a:t>
            </a:r>
          </a:p>
          <a:p>
            <a:pPr>
              <a:buFont typeface="Wingdings" pitchFamily="2" charset="2"/>
              <a:buChar char="§"/>
            </a:pPr>
            <a:endParaRPr lang="en-US" sz="1200" b="1" dirty="0" smtClean="0">
              <a:latin typeface="Arial" pitchFamily="34" charset="0"/>
              <a:cs typeface="Arial" pitchFamily="34" charset="0"/>
            </a:endParaRPr>
          </a:p>
          <a:p>
            <a:pPr>
              <a:buFont typeface="Wingdings" pitchFamily="2" charset="2"/>
              <a:buChar char="§"/>
            </a:pPr>
            <a:r>
              <a:rPr lang="en-US" sz="1200" b="1" dirty="0" smtClean="0">
                <a:latin typeface="Arial" pitchFamily="34" charset="0"/>
                <a:cs typeface="Arial" pitchFamily="34" charset="0"/>
              </a:rPr>
              <a:t>  Nine were restaurant owners; eight were in services such as beauty salons and clothing stores; two were in service trades; two newspaper and magazine publishers; three in trade and distribution; and six in technology and computer services.</a:t>
            </a:r>
          </a:p>
          <a:p>
            <a:pPr>
              <a:buFont typeface="Wingdings" pitchFamily="2" charset="2"/>
              <a:buChar char="§"/>
            </a:pPr>
            <a:endParaRPr lang="en-US" sz="1200" b="1" dirty="0" smtClean="0">
              <a:latin typeface="Arial" pitchFamily="34" charset="0"/>
              <a:cs typeface="Arial" pitchFamily="34" charset="0"/>
            </a:endParaRPr>
          </a:p>
          <a:p>
            <a:pPr>
              <a:buFont typeface="Wingdings" pitchFamily="2" charset="2"/>
              <a:buChar char="§"/>
            </a:pPr>
            <a:r>
              <a:rPr lang="en-US" sz="1200" b="1" dirty="0" smtClean="0">
                <a:latin typeface="Arial" pitchFamily="34" charset="0"/>
                <a:cs typeface="Arial" pitchFamily="34" charset="0"/>
              </a:rPr>
              <a:t>  A survey instrument was refined several times through a series of four trials and a final version emerged by January 2009. Responses were obtained from 114 respondents.</a:t>
            </a:r>
          </a:p>
          <a:p>
            <a:endParaRPr lang="en-US" sz="1200" b="1" dirty="0" smtClean="0">
              <a:latin typeface="Arial" pitchFamily="34" charset="0"/>
              <a:cs typeface="Arial" pitchFamily="34" charset="0"/>
            </a:endParaRPr>
          </a:p>
          <a:p>
            <a:pPr>
              <a:buFont typeface="Wingdings" pitchFamily="2" charset="2"/>
              <a:buChar char="§"/>
            </a:pPr>
            <a:r>
              <a:rPr lang="en-US" sz="1200" b="1" dirty="0" smtClean="0">
                <a:latin typeface="Arial" pitchFamily="34" charset="0"/>
                <a:cs typeface="Arial" pitchFamily="34" charset="0"/>
              </a:rPr>
              <a:t> One of the most important purposes of the survey was to ascertain the concerns and needs of immigrant entrepreneurs. </a:t>
            </a:r>
          </a:p>
        </p:txBody>
      </p:sp>
    </p:spTree>
    <p:extLst>
      <p:ext uri="{BB962C8B-B14F-4D97-AF65-F5344CB8AC3E}">
        <p14:creationId xmlns="" xmlns:p14="http://schemas.microsoft.com/office/powerpoint/2010/main" val="373176826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457201"/>
            <a:ext cx="9220199" cy="380999"/>
          </a:xfrm>
        </p:spPr>
        <p:txBody>
          <a:bodyPr>
            <a:normAutofit/>
          </a:bodyPr>
          <a:lstStyle/>
          <a:p>
            <a:pPr algn="r"/>
            <a:r>
              <a:rPr lang="en-US" sz="1200" b="1" dirty="0" smtClean="0">
                <a:latin typeface="Arial" pitchFamily="34" charset="0"/>
                <a:ea typeface="Batang" pitchFamily="18" charset="-127"/>
                <a:cs typeface="Arial" pitchFamily="34" charset="0"/>
              </a:rPr>
              <a:t>    Immigrant Entrepreneurs: The Face of the New Nashville</a:t>
            </a:r>
            <a:endParaRPr lang="en-US" sz="1200" dirty="0"/>
          </a:p>
        </p:txBody>
      </p:sp>
      <p:sp>
        <p:nvSpPr>
          <p:cNvPr id="3" name="Text Placeholder 2"/>
          <p:cNvSpPr>
            <a:spLocks noGrp="1"/>
          </p:cNvSpPr>
          <p:nvPr>
            <p:ph type="body" idx="1"/>
          </p:nvPr>
        </p:nvSpPr>
        <p:spPr>
          <a:xfrm>
            <a:off x="1293813" y="990600"/>
            <a:ext cx="9220199" cy="5029200"/>
          </a:xfrm>
        </p:spPr>
        <p:txBody>
          <a:bodyPr>
            <a:normAutofit/>
          </a:bodyPr>
          <a:lstStyle/>
          <a:p>
            <a:pPr algn="ctr"/>
            <a:r>
              <a:rPr lang="en-US" sz="1400" b="1" dirty="0" smtClean="0">
                <a:latin typeface="Arial" pitchFamily="34" charset="0"/>
                <a:cs typeface="Arial" pitchFamily="34" charset="0"/>
              </a:rPr>
              <a:t>Immigrant Businesses in the Nashville Area</a:t>
            </a:r>
          </a:p>
          <a:p>
            <a:pPr algn="ctr"/>
            <a:endParaRPr lang="en-US" sz="1400" b="1" dirty="0" smtClean="0">
              <a:latin typeface="Arial" pitchFamily="34" charset="0"/>
              <a:cs typeface="Arial" pitchFamily="34" charset="0"/>
            </a:endParaRPr>
          </a:p>
          <a:p>
            <a:r>
              <a:rPr lang="en-US" sz="1400" b="1" dirty="0" smtClean="0">
                <a:latin typeface="Arial" pitchFamily="34" charset="0"/>
                <a:cs typeface="Arial" pitchFamily="34" charset="0"/>
              </a:rPr>
              <a:t>Study conducted by TSU Faculty and Graduate Students 2008-2009</a:t>
            </a:r>
          </a:p>
          <a:p>
            <a:endParaRPr lang="en-US" sz="1200" dirty="0" smtClean="0">
              <a:latin typeface="Arial" pitchFamily="34" charset="0"/>
              <a:cs typeface="Arial" pitchFamily="34" charset="0"/>
            </a:endParaRPr>
          </a:p>
          <a:p>
            <a:pPr>
              <a:buFont typeface="Wingdings" pitchFamily="2" charset="2"/>
              <a:buChar char="§"/>
            </a:pPr>
            <a:r>
              <a:rPr lang="en-US" sz="1200" dirty="0" smtClean="0">
                <a:latin typeface="Arial" pitchFamily="34" charset="0"/>
                <a:cs typeface="Arial" pitchFamily="34" charset="0"/>
              </a:rPr>
              <a:t>  </a:t>
            </a:r>
            <a:r>
              <a:rPr lang="en-US" sz="1200" b="1" dirty="0" smtClean="0">
                <a:latin typeface="Arial" pitchFamily="34" charset="0"/>
                <a:cs typeface="Arial" pitchFamily="34" charset="0"/>
              </a:rPr>
              <a:t>Despite the burgeoning growth of the immigrant community in Middle Tennessee and the importance of immigrant entrepreneurship to the local economy, there has been little systematic study of the nature of immigrant businesses. </a:t>
            </a:r>
          </a:p>
          <a:p>
            <a:endParaRPr lang="en-US" sz="1200" b="1" dirty="0" smtClean="0">
              <a:latin typeface="Arial" pitchFamily="34" charset="0"/>
              <a:cs typeface="Arial" pitchFamily="34" charset="0"/>
            </a:endParaRPr>
          </a:p>
          <a:p>
            <a:pPr>
              <a:buFont typeface="Wingdings" pitchFamily="2" charset="2"/>
              <a:buChar char="§"/>
            </a:pPr>
            <a:r>
              <a:rPr lang="en-US" sz="1200" b="1" dirty="0" smtClean="0">
                <a:latin typeface="Arial" pitchFamily="34" charset="0"/>
                <a:cs typeface="Arial" pitchFamily="34" charset="0"/>
              </a:rPr>
              <a:t> A team of faculty and students in the College of Business at Tennessee State University College surveyed immigrant entrepreneurs in Middle Tennessee beginning in the summer of 2008. Participation and support was solicited from immigrant-based chambers of commerce and other community organizations representing foreign-born business constituencies. </a:t>
            </a:r>
          </a:p>
          <a:p>
            <a:endParaRPr lang="en-US" sz="1200" b="1" dirty="0" smtClean="0">
              <a:latin typeface="Arial" pitchFamily="34" charset="0"/>
              <a:cs typeface="Arial" pitchFamily="34" charset="0"/>
            </a:endParaRPr>
          </a:p>
          <a:p>
            <a:pPr>
              <a:buFont typeface="Wingdings" pitchFamily="2" charset="2"/>
              <a:buChar char="§"/>
            </a:pPr>
            <a:r>
              <a:rPr lang="en-US" sz="1200" b="1" dirty="0" smtClean="0">
                <a:latin typeface="Arial" pitchFamily="34" charset="0"/>
                <a:cs typeface="Arial" pitchFamily="34" charset="0"/>
              </a:rPr>
              <a:t> Invitations were sent to two groups of ten business owners to participate in focus groups. The issues raised in these sessions were used to inform the eventual design of a questionnaire. A public forum was then held, bringing university and community partners together.</a:t>
            </a:r>
          </a:p>
          <a:p>
            <a:endParaRPr lang="en-US" sz="1200" b="1" dirty="0" smtClean="0">
              <a:latin typeface="Arial" pitchFamily="34" charset="0"/>
              <a:cs typeface="Arial" pitchFamily="34" charset="0"/>
            </a:endParaRPr>
          </a:p>
          <a:p>
            <a:pPr>
              <a:buFont typeface="Wingdings" pitchFamily="2" charset="2"/>
              <a:buChar char="§"/>
            </a:pPr>
            <a:r>
              <a:rPr lang="en-US" sz="1200" b="1" dirty="0" smtClean="0">
                <a:latin typeface="Arial" pitchFamily="34" charset="0"/>
                <a:cs typeface="Arial" pitchFamily="34" charset="0"/>
              </a:rPr>
              <a:t> Face-to-face interviews were conducted with 32 individual entrepreneurs, selected based on region-of-origin as well as business types. Ten were Hispanic, of whom seven were of Mexican origin; six were from the Middle East; eleven were from Asia; two from Africa, and two from Europe. Nine were restaurant owners; eight were in services such as beauty salons and clothing stores; two were in service trades; two newspaper and magazine publishers; three in trade and distribution; and six in technology and computer services.</a:t>
            </a:r>
          </a:p>
          <a:p>
            <a:pPr>
              <a:buFont typeface="Wingdings" pitchFamily="2" charset="2"/>
              <a:buChar char="§"/>
            </a:pPr>
            <a:endParaRPr lang="en-US" sz="1200" b="1" dirty="0" smtClean="0">
              <a:latin typeface="Arial" pitchFamily="34" charset="0"/>
              <a:cs typeface="Arial" pitchFamily="34" charset="0"/>
            </a:endParaRPr>
          </a:p>
          <a:p>
            <a:pPr>
              <a:buFont typeface="Wingdings" pitchFamily="2" charset="2"/>
              <a:buChar char="§"/>
            </a:pPr>
            <a:r>
              <a:rPr lang="en-US" sz="1200" b="1" dirty="0" smtClean="0">
                <a:latin typeface="Arial" pitchFamily="34" charset="0"/>
                <a:cs typeface="Arial" pitchFamily="34" charset="0"/>
              </a:rPr>
              <a:t> A survey instrument was refined several times through a series of four trials and a final version emerged by January 2009. Responses were obtained from 114 respondents.</a:t>
            </a:r>
          </a:p>
          <a:p>
            <a:endParaRPr lang="en-US" sz="1200" b="1" dirty="0" smtClean="0">
              <a:latin typeface="Arial" pitchFamily="34" charset="0"/>
              <a:cs typeface="Arial" pitchFamily="34" charset="0"/>
            </a:endParaRPr>
          </a:p>
          <a:p>
            <a:pPr>
              <a:buFont typeface="Wingdings" pitchFamily="2" charset="2"/>
              <a:buChar char="§"/>
            </a:pPr>
            <a:r>
              <a:rPr lang="en-US" sz="1200" b="1" dirty="0" smtClean="0">
                <a:latin typeface="Arial" pitchFamily="34" charset="0"/>
                <a:cs typeface="Arial" pitchFamily="34" charset="0"/>
              </a:rPr>
              <a:t> One of the most important purposes of the survey was to ascertain the concerns and needs of immigrant entrepreneurs. </a:t>
            </a:r>
          </a:p>
        </p:txBody>
      </p:sp>
    </p:spTree>
    <p:extLst>
      <p:ext uri="{BB962C8B-B14F-4D97-AF65-F5344CB8AC3E}">
        <p14:creationId xmlns="" xmlns:p14="http://schemas.microsoft.com/office/powerpoint/2010/main" val="373176826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S102801109">
  <a:themeElements>
    <a:clrScheme name="Serenity_16x9">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a:defPPr>
      </a:lstStyle>
    </a:txDef>
  </a:objectDefaults>
  <a:extraClrSchemeLst/>
</a:theme>
</file>

<file path=ppt/theme/theme2.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11E33DF-2340-4F4E-B874-B73FEFEBFC8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TS102801109</Template>
  <TotalTime>0</TotalTime>
  <Words>3538</Words>
  <Application>Microsoft Office PowerPoint</Application>
  <PresentationFormat>Custom</PresentationFormat>
  <Paragraphs>363</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TS102801109</vt:lpstr>
      <vt:lpstr>    Immigrant Entrepreneurs:  The Face of the New Nashville  Galen Spencer Hull HULL International LLC </vt:lpstr>
      <vt:lpstr>Immigrant Entrepreneurs: The Face of the New Nashville </vt:lpstr>
      <vt:lpstr>Immigrant Entrepreneurs: The Face of the New Nashville  </vt:lpstr>
      <vt:lpstr>Immigrant Entrepreneurs: The Face of the New Nashville</vt:lpstr>
      <vt:lpstr>   Immigrant Entrepreneurs: The Face of the New Nashville</vt:lpstr>
      <vt:lpstr>    Immigrant Entrepreneurs: The Face of the New Nashville</vt:lpstr>
      <vt:lpstr>    Immigrant Entrepreneurs: The Face of the New Nashville</vt:lpstr>
      <vt:lpstr>    Immigrant Entrepreneurs: The Face of the New Nashville</vt:lpstr>
      <vt:lpstr>    Immigrant Entrepreneurs: The Face of the New Nashville</vt:lpstr>
      <vt:lpstr>    Immigrant Entrepreneurs: The Face of the New Nashville</vt:lpstr>
      <vt:lpstr>    Immigrant Entrepreneurs: The Face of the New Nashville</vt:lpstr>
      <vt:lpstr>    Immigrant Entrepreneurs: The Face of the New Nashville</vt:lpstr>
      <vt:lpstr>    Immigrant Entrepreneurs: The Face of the New Nashville</vt:lpstr>
      <vt:lpstr>    Immigrant Entrepreneurs: The Face of the New Nashville</vt:lpstr>
      <vt:lpstr>Slide 15</vt:lpstr>
      <vt:lpstr>Tennessee Immigrant and Minority Business Group (TIMBG) Statement of Purpose and Organizational Principles</vt:lpstr>
      <vt:lpstr>Tennessee Immigrant and Minority Business Group (TIMBG)  Statement of Purpose and Organizational Principles</vt:lpstr>
      <vt:lpstr>Tennessee Immigrant and Minority Business Group (TIMBG)  Statement of Purpose and Organizational Principles</vt:lpstr>
      <vt:lpstr>Tennessee Immigrant and Minority Business Group (TIMBG)</vt:lpstr>
      <vt:lpstr>Tennessean article on TIMBG  September 26, 2013</vt:lpstr>
      <vt:lpstr>Tennessean article on TIMBG  September 26, 2013</vt:lpstr>
      <vt:lpstr>Tennessean article on TIMBG  September 26, 2013</vt:lpstr>
      <vt:lpstr>Slide 23</vt:lpstr>
      <vt:lpstr>Slide 24</vt:lpstr>
      <vt:lpstr>Slide 25</vt:lpstr>
      <vt:lpstr>Slide 26</vt:lpstr>
      <vt:lpstr>GlobalMusicCity.com – New website going live soon</vt:lpstr>
      <vt:lpstr>Slide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2013-09-19T15:16:15Z</dcterms:created>
  <dcterms:modified xsi:type="dcterms:W3CDTF">2013-09-26T18:05:34Z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TC028011099991</vt:lpwstr>
  </property>
</Properties>
</file>